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s/slide24.xml" ContentType="application/vnd.openxmlformats-officedocument.presentationml.slide+xml"/>
  <Override PartName="/ppt/slides/slide14.xml" ContentType="application/vnd.openxmlformats-officedocument.presentationml.slide+xml"/>
  <Override PartName="/ppt/slides/slide13.xml" ContentType="application/vnd.openxmlformats-officedocument.presentationml.slide+xml"/>
  <Override PartName="/ppt/slides/slide12.xml" ContentType="application/vnd.openxmlformats-officedocument.presentationml.slide+xml"/>
  <Override PartName="/ppt/slides/slide11.xml" ContentType="application/vnd.openxmlformats-officedocument.presentationml.slide+xml"/>
  <Override PartName="/ppt/slides/slide10.xml" ContentType="application/vnd.openxmlformats-officedocument.presentationml.slide+xml"/>
  <Override PartName="/ppt/slides/slide9.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23.xml" ContentType="application/vnd.openxmlformats-officedocument.presentationml.slide+xml"/>
  <Override PartName="/ppt/slides/slide22.xml" ContentType="application/vnd.openxmlformats-officedocument.presentationml.slide+xml"/>
  <Override PartName="/ppt/slides/slide21.xml" ContentType="application/vnd.openxmlformats-officedocument.presentationml.slide+xml"/>
  <Override PartName="/ppt/slides/slide20.xml" ContentType="application/vnd.openxmlformats-officedocument.presentationml.slide+xml"/>
  <Override PartName="/ppt/slides/slide19.xml" ContentType="application/vnd.openxmlformats-officedocument.presentationml.slide+xml"/>
  <Override PartName="/ppt/slides/slide18.xml" ContentType="application/vnd.openxmlformats-officedocument.presentationml.slide+xml"/>
  <Override PartName="/ppt/slides/slide25.xml" ContentType="application/vnd.openxmlformats-officedocument.presentationml.slide+xml"/>
  <Override PartName="/ppt/slides/slide8.xml" ContentType="application/vnd.openxmlformats-officedocument.presentationml.slide+xml"/>
  <Override PartName="/ppt/slides/slide6.xml" ContentType="application/vnd.openxmlformats-officedocument.presentationml.slide+xml"/>
  <Override PartName="/ppt/slides/slide27.xml" ContentType="application/vnd.openxmlformats-officedocument.presentationml.slide+xml"/>
  <Override PartName="/ppt/slides/slide7.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26.xml" ContentType="application/vnd.openxmlformats-officedocument.presentationml.slide+xml"/>
  <Override PartName="/ppt/slides/slide28.xml" ContentType="application/vnd.openxmlformats-officedocument.presentationml.slide+xml"/>
  <Override PartName="/ppt/slides/slide2.xml" ContentType="application/vnd.openxmlformats-officedocument.presentationml.slide+xml"/>
  <Override PartName="/ppt/slides/slide5.xml" ContentType="application/vnd.openxmlformats-officedocument.presentationml.slide+xml"/>
  <Override PartName="/ppt/slides/slide1.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28.xml" ContentType="application/vnd.openxmlformats-officedocument.presentationml.notesSlide+xml"/>
  <Override PartName="/ppt/notesSlides/notesSlide27.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4.xml" ContentType="application/vnd.openxmlformats-officedocument.presentationml.notesSlide+xml"/>
  <Override PartName="/ppt/slideMasters/slideMaster1.xml" ContentType="application/vnd.openxmlformats-officedocument.presentationml.slideMaster+xml"/>
  <Override PartName="/ppt/slideLayouts/slideLayout15.xml" ContentType="application/vnd.openxmlformats-officedocument.presentationml.slideLayout+xml"/>
  <Override PartName="/ppt/slideLayouts/slideLayout14.xml" ContentType="application/vnd.openxmlformats-officedocument.presentationml.slideLayout+xml"/>
  <Override PartName="/ppt/slideLayouts/slideLayout13.xml" ContentType="application/vnd.openxmlformats-officedocument.presentationml.slideLayout+xml"/>
  <Override PartName="/ppt/notesSlides/notesSlide2.xml" ContentType="application/vnd.openxmlformats-officedocument.presentationml.notesSlide+xml"/>
  <Override PartName="/ppt/notesSlides/notesSlide1.xml" ContentType="application/vnd.openxmlformats-officedocument.presentationml.notesSlide+xml"/>
  <Override PartName="/ppt/slideLayouts/slideLayout12.xml" ContentType="application/vnd.openxmlformats-officedocument.presentationml.slideLayout+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9.xml" ContentType="application/vnd.openxmlformats-officedocument.presentationml.slideLayout+xml"/>
  <Override PartName="/ppt/slideLayouts/slideLayout8.xml" ContentType="application/vnd.openxmlformats-officedocument.presentationml.slideLayout+xml"/>
  <Override PartName="/ppt/slideLayouts/slideLayout7.xml" ContentType="application/vnd.openxmlformats-officedocument.presentationml.slideLayout+xml"/>
  <Override PartName="/ppt/slideLayouts/slideLayout6.xml" ContentType="application/vnd.openxmlformats-officedocument.presentationml.slideLayout+xml"/>
  <Override PartName="/ppt/notesSlides/notesSlide3.xml" ContentType="application/vnd.openxmlformats-officedocument.presentationml.notesSlide+xml"/>
  <Override PartName="/ppt/notesSlides/notesSlide19.xml" ContentType="application/vnd.openxmlformats-officedocument.presentationml.notesSlide+xml"/>
  <Override PartName="/ppt/notesSlides/notesSlide18.xml" ContentType="application/vnd.openxmlformats-officedocument.presentationml.notesSlide+xml"/>
  <Override PartName="/ppt/notesSlides/notesSlide17.xml" ContentType="application/vnd.openxmlformats-officedocument.presentationml.notesSlide+xml"/>
  <Override PartName="/ppt/notesSlides/notesSlide16.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3.xml" ContentType="application/vnd.openxmlformats-officedocument.presentationml.notesSlide+xml"/>
  <Override PartName="/ppt/notesSlides/notesSlide22.xml" ContentType="application/vnd.openxmlformats-officedocument.presentationml.notesSlide+xml"/>
  <Override PartName="/ppt/notesSlides/notesSlide15.xml" ContentType="application/vnd.openxmlformats-officedocument.presentationml.notesSlide+xml"/>
  <Override PartName="/ppt/notesSlides/notesSlide14.xml" ContentType="application/vnd.openxmlformats-officedocument.presentationml.notesSlide+xml"/>
  <Override PartName="/ppt/notesSlides/notesSlide13.xml" ContentType="application/vnd.openxmlformats-officedocument.presentationml.notesSlide+xml"/>
  <Override PartName="/ppt/notesSlides/notesSlide7.xml" ContentType="application/vnd.openxmlformats-officedocument.presentationml.notesSlide+xml"/>
  <Override PartName="/ppt/notesSlides/notesSlide6.xml" ContentType="application/vnd.openxmlformats-officedocument.presentationml.notesSlide+xml"/>
  <Override PartName="/ppt/notesSlides/notesSlide5.xml" ContentType="application/vnd.openxmlformats-officedocument.presentationml.notesSlide+xml"/>
  <Override PartName="/ppt/notesSlides/notesSlide4.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11.xml" ContentType="application/vnd.openxmlformats-officedocument.presentationml.notesSlide+xml"/>
  <Override PartName="/ppt/notesSlides/notesSlide10.xml" ContentType="application/vnd.openxmlformats-officedocument.presentationml.notesSlide+xml"/>
  <Override PartName="/ppt/commentAuthors.xml" ContentType="application/vnd.openxmlformats-officedocument.presentationml.commentAuthors+xml"/>
  <Override PartName="/ppt/notesMasters/notesMaster1.xml" ContentType="application/vnd.openxmlformats-officedocument.presentationml.notesMaster+xml"/>
  <Override PartName="/ppt/theme/theme2.xml" ContentType="application/vnd.openxmlformats-officedocument.theme+xml"/>
  <Override PartName="/ppt/theme/theme1.xml" ContentType="application/vnd.openxmlformats-officedocument.theme+xml"/>
  <Override PartName="/ppt/tableStyles.xml" ContentType="application/vnd.openxmlformats-officedocument.presentationml.tableStyles+xml"/>
  <Override PartName="/ppt/viewProps.xml" ContentType="application/vnd.openxmlformats-officedocument.presentationml.viewProps+xml"/>
  <Override PartName="/ppt/presProps.xml" ContentType="application/vnd.openxmlformats-officedocument.presentationml.presProps+xml"/>
  <Override PartName="/docProps/app.xml" ContentType="application/vnd.openxmlformats-officedocument.extended-properties+xml"/>
  <Override PartName="/docProps/core.xml" ContentType="application/vnd.openxmlformats-package.core-properties+xml"/>
  <Override PartName="/customXml/itemProps3.xml" ContentType="application/vnd.openxmlformats-officedocument.customXml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4.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2"/>
  </p:notesMasterIdLst>
  <p:sldIdLst>
    <p:sldId id="322" r:id="rId2"/>
    <p:sldId id="260" r:id="rId3"/>
    <p:sldId id="323" r:id="rId4"/>
    <p:sldId id="261" r:id="rId5"/>
    <p:sldId id="262" r:id="rId6"/>
    <p:sldId id="274" r:id="rId7"/>
    <p:sldId id="263" r:id="rId8"/>
    <p:sldId id="324" r:id="rId9"/>
    <p:sldId id="264" r:id="rId10"/>
    <p:sldId id="265" r:id="rId11"/>
    <p:sldId id="266" r:id="rId12"/>
    <p:sldId id="270" r:id="rId13"/>
    <p:sldId id="267" r:id="rId14"/>
    <p:sldId id="271" r:id="rId15"/>
    <p:sldId id="273" r:id="rId16"/>
    <p:sldId id="268" r:id="rId17"/>
    <p:sldId id="325" r:id="rId18"/>
    <p:sldId id="312" r:id="rId19"/>
    <p:sldId id="326" r:id="rId20"/>
    <p:sldId id="313" r:id="rId21"/>
    <p:sldId id="314" r:id="rId22"/>
    <p:sldId id="315" r:id="rId23"/>
    <p:sldId id="316" r:id="rId24"/>
    <p:sldId id="318" r:id="rId25"/>
    <p:sldId id="319" r:id="rId26"/>
    <p:sldId id="317" r:id="rId27"/>
    <p:sldId id="320" r:id="rId28"/>
    <p:sldId id="321" r:id="rId29"/>
    <p:sldId id="327" r:id="rId30"/>
    <p:sldId id="259"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aj Nathan" initials="RN" lastIdx="2" clrIdx="0">
    <p:extLst>
      <p:ext uri="{19B8F6BF-5375-455C-9EA6-DF929625EA0E}">
        <p15:presenceInfo xmlns:p15="http://schemas.microsoft.com/office/powerpoint/2012/main" userId="S-1-5-21-1177238915-308236825-839522115-226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993" autoAdjust="0"/>
    <p:restoredTop sz="64991" autoAdjust="0"/>
  </p:normalViewPr>
  <p:slideViewPr>
    <p:cSldViewPr snapToGrid="0">
      <p:cViewPr varScale="1">
        <p:scale>
          <a:sx n="47" d="100"/>
          <a:sy n="47" d="100"/>
        </p:scale>
        <p:origin x="618" y="5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customXml" Target="../customXml/item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customXml" Target="../customXml/item4.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tableStyles" Target="tableStyles.xml"/><Relationship Id="rId40" Type="http://schemas.openxmlformats.org/officeDocument/2006/relationships/customXml" Target="../customXml/item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FD05E10-2D94-4B60-9D0B-8E17F73188FE}" type="datetimeFigureOut">
              <a:rPr lang="en-US" smtClean="0"/>
              <a:t>7/10/2019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3F7F301-E778-433D-A03E-22626BB4F1F5}" type="slidenum">
              <a:rPr lang="en-US" smtClean="0"/>
              <a:t>‹#›</a:t>
            </a:fld>
            <a:endParaRPr lang="en-US"/>
          </a:p>
        </p:txBody>
      </p:sp>
    </p:spTree>
    <p:extLst>
      <p:ext uri="{BB962C8B-B14F-4D97-AF65-F5344CB8AC3E}">
        <p14:creationId xmlns:p14="http://schemas.microsoft.com/office/powerpoint/2010/main" val="15777398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A8E599F-F1CA-42E2-AC5D-50A98538E7BE}" type="slidenum">
              <a:rPr lang="en-US" smtClean="0"/>
              <a:t>1</a:t>
            </a:fld>
            <a:endParaRPr lang="en-US" dirty="0"/>
          </a:p>
        </p:txBody>
      </p:sp>
    </p:spTree>
    <p:extLst>
      <p:ext uri="{BB962C8B-B14F-4D97-AF65-F5344CB8AC3E}">
        <p14:creationId xmlns:p14="http://schemas.microsoft.com/office/powerpoint/2010/main" val="41964957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A8E599F-F1CA-42E2-AC5D-50A98538E7BE}" type="slidenum">
              <a:rPr lang="en-US" smtClean="0"/>
              <a:t>10</a:t>
            </a:fld>
            <a:endParaRPr lang="en-US" dirty="0"/>
          </a:p>
        </p:txBody>
      </p:sp>
    </p:spTree>
    <p:extLst>
      <p:ext uri="{BB962C8B-B14F-4D97-AF65-F5344CB8AC3E}">
        <p14:creationId xmlns:p14="http://schemas.microsoft.com/office/powerpoint/2010/main" val="34718257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Applies to manufacturers outside the US – most building regulators in the US understand the value of a quality management system accreditation – Philippines, South Korea, China are using for this purpose</a:t>
            </a:r>
          </a:p>
          <a:p>
            <a:r>
              <a:rPr lang="en-US" dirty="0">
                <a:highlight>
                  <a:srgbClr val="FFFF00"/>
                </a:highlight>
              </a:rPr>
              <a:t>***</a:t>
            </a:r>
            <a:r>
              <a:rPr lang="en-US" dirty="0"/>
              <a:t>discuss </a:t>
            </a:r>
            <a:r>
              <a:rPr lang="en-US" dirty="0">
                <a:highlight>
                  <a:srgbClr val="FFFF00"/>
                </a:highlight>
              </a:rPr>
              <a:t>overview of Chapter </a:t>
            </a:r>
            <a:r>
              <a:rPr lang="en-US" dirty="0"/>
              <a:t>17</a:t>
            </a:r>
          </a:p>
          <a:p>
            <a:r>
              <a:rPr lang="en-US" dirty="0"/>
              <a:t>Incorporates key components from ISO/IEC with modifications based on special characteristics of each accreditation process.  The accreditation criteria developed by IAS is developed by a technical committee and approved by a technical review committee.  Latest AC took 18 months to develop.</a:t>
            </a:r>
          </a:p>
          <a:p>
            <a:r>
              <a:rPr lang="en-US" dirty="0"/>
              <a:t>Advantage to jurisdictions in India is to have </a:t>
            </a:r>
          </a:p>
        </p:txBody>
      </p:sp>
      <p:sp>
        <p:nvSpPr>
          <p:cNvPr id="4" name="Slide Number Placeholder 3"/>
          <p:cNvSpPr>
            <a:spLocks noGrp="1"/>
          </p:cNvSpPr>
          <p:nvPr>
            <p:ph type="sldNum" sz="quarter" idx="10"/>
          </p:nvPr>
        </p:nvSpPr>
        <p:spPr/>
        <p:txBody>
          <a:bodyPr/>
          <a:lstStyle/>
          <a:p>
            <a:fld id="{3A8E599F-F1CA-42E2-AC5D-50A98538E7BE}" type="slidenum">
              <a:rPr lang="en-US" smtClean="0"/>
              <a:t>11</a:t>
            </a:fld>
            <a:endParaRPr lang="en-US" dirty="0"/>
          </a:p>
        </p:txBody>
      </p:sp>
    </p:spTree>
    <p:extLst>
      <p:ext uri="{BB962C8B-B14F-4D97-AF65-F5344CB8AC3E}">
        <p14:creationId xmlns:p14="http://schemas.microsoft.com/office/powerpoint/2010/main" val="25866820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code identifies special inspection agencies – for projects – used frequently when jurisdictions are seeing underperformance in their third party inspectors - need to verify that their inspectors are performing to a higher standard, both technical and soft skills (behavior)</a:t>
            </a:r>
          </a:p>
        </p:txBody>
      </p:sp>
      <p:sp>
        <p:nvSpPr>
          <p:cNvPr id="4" name="Slide Number Placeholder 3"/>
          <p:cNvSpPr>
            <a:spLocks noGrp="1"/>
          </p:cNvSpPr>
          <p:nvPr>
            <p:ph type="sldNum" sz="quarter" idx="10"/>
          </p:nvPr>
        </p:nvSpPr>
        <p:spPr/>
        <p:txBody>
          <a:bodyPr/>
          <a:lstStyle/>
          <a:p>
            <a:fld id="{3A8E599F-F1CA-42E2-AC5D-50A98538E7BE}" type="slidenum">
              <a:rPr lang="en-US" smtClean="0"/>
              <a:t>12</a:t>
            </a:fld>
            <a:endParaRPr lang="en-US" dirty="0"/>
          </a:p>
        </p:txBody>
      </p:sp>
    </p:spTree>
    <p:extLst>
      <p:ext uri="{BB962C8B-B14F-4D97-AF65-F5344CB8AC3E}">
        <p14:creationId xmlns:p14="http://schemas.microsoft.com/office/powerpoint/2010/main" val="19030941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Membership organizations in that encourage their members to achieve accreditation to achieve higher market share – Metal Building Manufacturers Association - 2 story and under commercial buildings – requires all of their members to be accredited to AC472</a:t>
            </a:r>
          </a:p>
        </p:txBody>
      </p:sp>
      <p:sp>
        <p:nvSpPr>
          <p:cNvPr id="4" name="Slide Number Placeholder 3"/>
          <p:cNvSpPr>
            <a:spLocks noGrp="1"/>
          </p:cNvSpPr>
          <p:nvPr>
            <p:ph type="sldNum" sz="quarter" idx="10"/>
          </p:nvPr>
        </p:nvSpPr>
        <p:spPr/>
        <p:txBody>
          <a:bodyPr/>
          <a:lstStyle/>
          <a:p>
            <a:fld id="{3A8E599F-F1CA-42E2-AC5D-50A98538E7BE}" type="slidenum">
              <a:rPr lang="en-US" smtClean="0"/>
              <a:t>13</a:t>
            </a:fld>
            <a:endParaRPr lang="en-US" dirty="0"/>
          </a:p>
        </p:txBody>
      </p:sp>
    </p:spTree>
    <p:extLst>
      <p:ext uri="{BB962C8B-B14F-4D97-AF65-F5344CB8AC3E}">
        <p14:creationId xmlns:p14="http://schemas.microsoft.com/office/powerpoint/2010/main" val="11337442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Ancillary members for building structures – not for structural components</a:t>
            </a:r>
          </a:p>
        </p:txBody>
      </p:sp>
      <p:sp>
        <p:nvSpPr>
          <p:cNvPr id="4" name="Slide Number Placeholder 3"/>
          <p:cNvSpPr>
            <a:spLocks noGrp="1"/>
          </p:cNvSpPr>
          <p:nvPr>
            <p:ph type="sldNum" sz="quarter" idx="10"/>
          </p:nvPr>
        </p:nvSpPr>
        <p:spPr/>
        <p:txBody>
          <a:bodyPr/>
          <a:lstStyle/>
          <a:p>
            <a:fld id="{3A8E599F-F1CA-42E2-AC5D-50A98538E7BE}" type="slidenum">
              <a:rPr lang="en-US" smtClean="0"/>
              <a:t>14</a:t>
            </a:fld>
            <a:endParaRPr lang="en-US" dirty="0"/>
          </a:p>
        </p:txBody>
      </p:sp>
    </p:spTree>
    <p:extLst>
      <p:ext uri="{BB962C8B-B14F-4D97-AF65-F5344CB8AC3E}">
        <p14:creationId xmlns:p14="http://schemas.microsoft.com/office/powerpoint/2010/main" val="13781712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Extends quality system to assemblers of components covered by AC472 – on-site erection of the building</a:t>
            </a:r>
          </a:p>
        </p:txBody>
      </p:sp>
      <p:sp>
        <p:nvSpPr>
          <p:cNvPr id="4" name="Slide Number Placeholder 3"/>
          <p:cNvSpPr>
            <a:spLocks noGrp="1"/>
          </p:cNvSpPr>
          <p:nvPr>
            <p:ph type="sldNum" sz="quarter" idx="10"/>
          </p:nvPr>
        </p:nvSpPr>
        <p:spPr/>
        <p:txBody>
          <a:bodyPr/>
          <a:lstStyle/>
          <a:p>
            <a:fld id="{3A8E599F-F1CA-42E2-AC5D-50A98538E7BE}" type="slidenum">
              <a:rPr lang="en-US" smtClean="0"/>
              <a:t>15</a:t>
            </a:fld>
            <a:endParaRPr lang="en-US" dirty="0"/>
          </a:p>
        </p:txBody>
      </p:sp>
    </p:spTree>
    <p:extLst>
      <p:ext uri="{BB962C8B-B14F-4D97-AF65-F5344CB8AC3E}">
        <p14:creationId xmlns:p14="http://schemas.microsoft.com/office/powerpoint/2010/main" val="227950703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Could be used to help a new building department to determine how the department should be structured – build infrastructure around it</a:t>
            </a:r>
          </a:p>
        </p:txBody>
      </p:sp>
      <p:sp>
        <p:nvSpPr>
          <p:cNvPr id="4" name="Slide Number Placeholder 3"/>
          <p:cNvSpPr>
            <a:spLocks noGrp="1"/>
          </p:cNvSpPr>
          <p:nvPr>
            <p:ph type="sldNum" sz="quarter" idx="10"/>
          </p:nvPr>
        </p:nvSpPr>
        <p:spPr/>
        <p:txBody>
          <a:bodyPr/>
          <a:lstStyle/>
          <a:p>
            <a:fld id="{3A8E599F-F1CA-42E2-AC5D-50A98538E7BE}" type="slidenum">
              <a:rPr lang="en-US" smtClean="0"/>
              <a:t>16</a:t>
            </a:fld>
            <a:endParaRPr lang="en-US" dirty="0"/>
          </a:p>
        </p:txBody>
      </p:sp>
    </p:spTree>
    <p:extLst>
      <p:ext uri="{BB962C8B-B14F-4D97-AF65-F5344CB8AC3E}">
        <p14:creationId xmlns:p14="http://schemas.microsoft.com/office/powerpoint/2010/main" val="289402163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A8E599F-F1CA-42E2-AC5D-50A98538E7BE}" type="slidenum">
              <a:rPr lang="en-US" smtClean="0"/>
              <a:t>17</a:t>
            </a:fld>
            <a:endParaRPr lang="en-US" dirty="0"/>
          </a:p>
        </p:txBody>
      </p:sp>
    </p:spTree>
    <p:extLst>
      <p:ext uri="{BB962C8B-B14F-4D97-AF65-F5344CB8AC3E}">
        <p14:creationId xmlns:p14="http://schemas.microsoft.com/office/powerpoint/2010/main" val="875836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r>
              <a:rPr lang="en-US" baseline="0" dirty="0"/>
              <a:t>ICC-ES continues to develop and use acceptance criteria for innovative products that are not necessarily mentioned in the code.  Such products fall into many categories such as concrete, masonry, metals, wood, plastic, thermal and moisture control, doors and windows, vents, plumbing as well as HVAC.</a:t>
            </a:r>
          </a:p>
          <a:p>
            <a:endParaRPr lang="en-US" baseline="0" dirty="0"/>
          </a:p>
          <a:p>
            <a:r>
              <a:rPr lang="en-US" baseline="0" dirty="0"/>
              <a:t>ICC-ES conducts product evaluation to state codes such as Florida and California, and City Codes such as the Los Angeles Building and Residential Code.  </a:t>
            </a:r>
            <a:endParaRPr lang="en-US" dirty="0"/>
          </a:p>
        </p:txBody>
      </p:sp>
      <p:sp>
        <p:nvSpPr>
          <p:cNvPr id="4" name="Slide Number Placeholder 3"/>
          <p:cNvSpPr>
            <a:spLocks noGrp="1"/>
          </p:cNvSpPr>
          <p:nvPr>
            <p:ph type="sldNum" sz="quarter" idx="10"/>
          </p:nvPr>
        </p:nvSpPr>
        <p:spPr/>
        <p:txBody>
          <a:bodyPr/>
          <a:lstStyle/>
          <a:p>
            <a:fld id="{0B2E1412-8719-4FEE-A8DC-D13C428718D7}" type="slidenum">
              <a:rPr lang="en-US" smtClean="0"/>
              <a:t>18</a:t>
            </a:fld>
            <a:endParaRPr lang="en-US" dirty="0"/>
          </a:p>
        </p:txBody>
      </p:sp>
    </p:spTree>
    <p:extLst>
      <p:ext uri="{BB962C8B-B14F-4D97-AF65-F5344CB8AC3E}">
        <p14:creationId xmlns:p14="http://schemas.microsoft.com/office/powerpoint/2010/main" val="45307433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-Inspection of the manufacturing plants is one of the most important parts of product certification.  It allows ICC-ES to ensure that the product that was once evaluated by ICC-ES and deemed as compliant, continues to comply with the requirements of codes and application criteria or</a:t>
            </a:r>
            <a:r>
              <a:rPr lang="en-US" baseline="0" dirty="0"/>
              <a:t> standards.  This is why code officials approve products based upon ICC-ES evaluation reports and listing with confidence.  They sleep well at nights knowing that a high level of rigor has gone into the evaluation and continuous compliance of the product.</a:t>
            </a:r>
            <a:endParaRPr lang="en-US" dirty="0"/>
          </a:p>
        </p:txBody>
      </p:sp>
      <p:sp>
        <p:nvSpPr>
          <p:cNvPr id="4" name="Slide Number Placeholder 3"/>
          <p:cNvSpPr>
            <a:spLocks noGrp="1"/>
          </p:cNvSpPr>
          <p:nvPr>
            <p:ph type="sldNum" sz="quarter" idx="10"/>
          </p:nvPr>
        </p:nvSpPr>
        <p:spPr/>
        <p:txBody>
          <a:bodyPr/>
          <a:lstStyle/>
          <a:p>
            <a:fld id="{0B2E1412-8719-4FEE-A8DC-D13C428718D7}" type="slidenum">
              <a:rPr lang="en-US" smtClean="0"/>
              <a:t>19</a:t>
            </a:fld>
            <a:endParaRPr lang="en-US" dirty="0"/>
          </a:p>
        </p:txBody>
      </p:sp>
    </p:spTree>
    <p:extLst>
      <p:ext uri="{BB962C8B-B14F-4D97-AF65-F5344CB8AC3E}">
        <p14:creationId xmlns:p14="http://schemas.microsoft.com/office/powerpoint/2010/main" val="8376256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A8E599F-F1CA-42E2-AC5D-50A98538E7BE}" type="slidenum">
              <a:rPr lang="en-US" smtClean="0"/>
              <a:t>2</a:t>
            </a:fld>
            <a:endParaRPr lang="en-US" dirty="0"/>
          </a:p>
        </p:txBody>
      </p:sp>
    </p:spTree>
    <p:extLst>
      <p:ext uri="{BB962C8B-B14F-4D97-AF65-F5344CB8AC3E}">
        <p14:creationId xmlns:p14="http://schemas.microsoft.com/office/powerpoint/2010/main" val="366360441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Product listing is a new service recently established by ICC-ES to give its clients a choice from the existing service providers.  The product listing is conducted to the standards with the I codes as well and the National Building Code of Canada.  Example of products that can be listed are: acoustic insulations, aluminum composite materials, canopy materials, duct insulation, foam plastics, Interior finishes, interior wall and ceiling materials, roof papers, and sidings.</a:t>
            </a:r>
          </a:p>
          <a:p>
            <a:endParaRPr lang="en-US" baseline="0" dirty="0"/>
          </a:p>
          <a:p>
            <a:r>
              <a:rPr lang="en-US" baseline="0" dirty="0"/>
              <a:t>-The solar thermal ratings and listing is offered by Solar Rating Certification Corporation which is a new division of ICC-ES.  Such products are listed and rated using the SRCC standards.</a:t>
            </a:r>
          </a:p>
          <a:p>
            <a:endParaRPr lang="en-US" baseline="0" dirty="0"/>
          </a:p>
          <a:p>
            <a:r>
              <a:rPr lang="en-US" baseline="0" dirty="0"/>
              <a:t>-The plumbing, mechanical, and fuel gas division of ICC-ES conducts product certification to the I-Codes, U-Codes as well and National Plumbing Code of Canada and the standards within those codes.  As previously mentioned, ICC-ES PMG is also capable of conducting product certification to the Mexican NOMs in Mexico (NOM stands for Norms of Mexico).  The PMG program conducts product certification to all available EPA </a:t>
            </a:r>
            <a:r>
              <a:rPr lang="en-US" baseline="0" dirty="0" err="1"/>
              <a:t>WaterSense</a:t>
            </a:r>
            <a:r>
              <a:rPr lang="en-US" baseline="0" dirty="0"/>
              <a:t> specifications.  There is a separate directory available on line for such listings.  Plumbing products evaluated by ICC-ES range from toilets and faucets to pipes and backflow preventers to swimming pools to toxicity evaluation, etc.</a:t>
            </a:r>
          </a:p>
          <a:p>
            <a:endParaRPr lang="en-US" baseline="0" dirty="0"/>
          </a:p>
          <a:p>
            <a:r>
              <a:rPr lang="en-US" baseline="0" dirty="0"/>
              <a:t>The environmental program conducts a variety of activities:</a:t>
            </a:r>
          </a:p>
          <a:p>
            <a:endParaRPr lang="en-US" baseline="0" dirty="0"/>
          </a:p>
          <a:p>
            <a:r>
              <a:rPr lang="en-US" baseline="0" dirty="0"/>
              <a:t>-product evaluation to EPA EnergyStar specifications in the area of roofing and seal and insulate</a:t>
            </a:r>
          </a:p>
          <a:p>
            <a:r>
              <a:rPr lang="en-US" baseline="0" dirty="0"/>
              <a:t>-Issuing Variable Attribute Reports (VAR) to the Environmental Criteria published by ICC-ES.</a:t>
            </a:r>
          </a:p>
          <a:p>
            <a:r>
              <a:rPr lang="en-US" baseline="0" dirty="0"/>
              <a:t>-Conducting activities which result in the publication of Environmental Product Declarations (EPD).  The EPDs are evaluated to Product Category Rules (PCR).  PCRs and the criteria use to publish EPDs.</a:t>
            </a:r>
            <a:endParaRPr lang="en-US" dirty="0"/>
          </a:p>
          <a:p>
            <a:endParaRPr lang="en-US" dirty="0"/>
          </a:p>
        </p:txBody>
      </p:sp>
      <p:sp>
        <p:nvSpPr>
          <p:cNvPr id="4" name="Slide Number Placeholder 3"/>
          <p:cNvSpPr>
            <a:spLocks noGrp="1"/>
          </p:cNvSpPr>
          <p:nvPr>
            <p:ph type="sldNum" sz="quarter" idx="10"/>
          </p:nvPr>
        </p:nvSpPr>
        <p:spPr/>
        <p:txBody>
          <a:bodyPr/>
          <a:lstStyle/>
          <a:p>
            <a:fld id="{0B2E1412-8719-4FEE-A8DC-D13C428718D7}" type="slidenum">
              <a:rPr lang="en-US" smtClean="0"/>
              <a:t>20</a:t>
            </a:fld>
            <a:endParaRPr lang="en-US" dirty="0"/>
          </a:p>
        </p:txBody>
      </p:sp>
    </p:spTree>
    <p:extLst>
      <p:ext uri="{BB962C8B-B14F-4D97-AF65-F5344CB8AC3E}">
        <p14:creationId xmlns:p14="http://schemas.microsoft.com/office/powerpoint/2010/main" val="40009861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B2E1412-8719-4FEE-A8DC-D13C428718D7}" type="slidenum">
              <a:rPr lang="en-US" smtClean="0"/>
              <a:t>21</a:t>
            </a:fld>
            <a:endParaRPr lang="en-US" dirty="0"/>
          </a:p>
        </p:txBody>
      </p:sp>
    </p:spTree>
    <p:extLst>
      <p:ext uri="{BB962C8B-B14F-4D97-AF65-F5344CB8AC3E}">
        <p14:creationId xmlns:p14="http://schemas.microsoft.com/office/powerpoint/2010/main" val="15913601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a:t>
            </a:r>
            <a:r>
              <a:rPr lang="en-US" baseline="0" dirty="0"/>
              <a:t> is important to add that ICC-ES acceptance criteria are for use by ICC-ES only.</a:t>
            </a:r>
          </a:p>
          <a:p>
            <a:r>
              <a:rPr lang="en-US" dirty="0"/>
              <a:t>-ICC-ES</a:t>
            </a:r>
            <a:r>
              <a:rPr lang="en-US" baseline="0" dirty="0"/>
              <a:t> is the only entity accredited to evaluated products to ICC-ES acceptance Criteria.</a:t>
            </a:r>
          </a:p>
          <a:p>
            <a:r>
              <a:rPr lang="en-US" baseline="0" dirty="0"/>
              <a:t>-ICC-ES is the only entity that can provide proof of compliance to ICC-ES acceptance criteria.</a:t>
            </a:r>
            <a:endParaRPr lang="en-US" dirty="0"/>
          </a:p>
        </p:txBody>
      </p:sp>
      <p:sp>
        <p:nvSpPr>
          <p:cNvPr id="4" name="Slide Number Placeholder 3"/>
          <p:cNvSpPr>
            <a:spLocks noGrp="1"/>
          </p:cNvSpPr>
          <p:nvPr>
            <p:ph type="sldNum" sz="quarter" idx="10"/>
          </p:nvPr>
        </p:nvSpPr>
        <p:spPr/>
        <p:txBody>
          <a:bodyPr/>
          <a:lstStyle/>
          <a:p>
            <a:fld id="{0B2E1412-8719-4FEE-A8DC-D13C428718D7}" type="slidenum">
              <a:rPr lang="en-US" smtClean="0"/>
              <a:t>22</a:t>
            </a:fld>
            <a:endParaRPr lang="en-US" dirty="0"/>
          </a:p>
        </p:txBody>
      </p:sp>
    </p:spTree>
    <p:extLst>
      <p:ext uri="{BB962C8B-B14F-4D97-AF65-F5344CB8AC3E}">
        <p14:creationId xmlns:p14="http://schemas.microsoft.com/office/powerpoint/2010/main" val="287401140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B2E1412-8719-4FEE-A8DC-D13C428718D7}" type="slidenum">
              <a:rPr lang="en-US" smtClean="0"/>
              <a:t>23</a:t>
            </a:fld>
            <a:endParaRPr lang="en-US" dirty="0"/>
          </a:p>
        </p:txBody>
      </p:sp>
    </p:spTree>
    <p:extLst>
      <p:ext uri="{BB962C8B-B14F-4D97-AF65-F5344CB8AC3E}">
        <p14:creationId xmlns:p14="http://schemas.microsoft.com/office/powerpoint/2010/main" val="196091300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B2E1412-8719-4FEE-A8DC-D13C428718D7}" type="slidenum">
              <a:rPr lang="en-US" smtClean="0"/>
              <a:t>24</a:t>
            </a:fld>
            <a:endParaRPr lang="en-US" dirty="0"/>
          </a:p>
        </p:txBody>
      </p:sp>
    </p:spTree>
    <p:extLst>
      <p:ext uri="{BB962C8B-B14F-4D97-AF65-F5344CB8AC3E}">
        <p14:creationId xmlns:p14="http://schemas.microsoft.com/office/powerpoint/2010/main" val="253293957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evaluation report is the document that encapsulates</a:t>
            </a:r>
            <a:r>
              <a:rPr lang="en-US" baseline="0" dirty="0"/>
              <a:t> the products evaluation.</a:t>
            </a:r>
          </a:p>
          <a:p>
            <a:r>
              <a:rPr lang="en-US" baseline="0" dirty="0"/>
              <a:t>-It references the report number on the upper right hand corner.  That number is unique to that report.</a:t>
            </a:r>
          </a:p>
          <a:p>
            <a:r>
              <a:rPr lang="en-US" baseline="0" dirty="0"/>
              <a:t>-It references the Construction Specifications institute number(s) on the top left hand corner.  This is a widely used indexing system to organize construction data.</a:t>
            </a:r>
          </a:p>
          <a:p>
            <a:r>
              <a:rPr lang="en-US" baseline="0" dirty="0"/>
              <a:t>-The product and the scope of evaluation is normally on the first page.</a:t>
            </a:r>
          </a:p>
          <a:p>
            <a:r>
              <a:rPr lang="en-US" baseline="0" dirty="0"/>
              <a:t>-The uses and the description of the product normally starts on the first page.</a:t>
            </a:r>
          </a:p>
          <a:p>
            <a:r>
              <a:rPr lang="en-US" baseline="0" dirty="0"/>
              <a:t>-The condition of use, evidence submitted including the AC it was evaluated to is normally toward the end.</a:t>
            </a:r>
          </a:p>
          <a:p>
            <a:r>
              <a:rPr lang="en-US" baseline="0" dirty="0"/>
              <a:t>The product identification requirement is normally at the end as well.</a:t>
            </a:r>
            <a:endParaRPr lang="en-US" dirty="0"/>
          </a:p>
          <a:p>
            <a:endParaRPr lang="en-US" dirty="0"/>
          </a:p>
        </p:txBody>
      </p:sp>
      <p:sp>
        <p:nvSpPr>
          <p:cNvPr id="4" name="Slide Number Placeholder 3"/>
          <p:cNvSpPr>
            <a:spLocks noGrp="1"/>
          </p:cNvSpPr>
          <p:nvPr>
            <p:ph type="sldNum" sz="quarter" idx="10"/>
          </p:nvPr>
        </p:nvSpPr>
        <p:spPr/>
        <p:txBody>
          <a:bodyPr/>
          <a:lstStyle/>
          <a:p>
            <a:fld id="{0B2E1412-8719-4FEE-A8DC-D13C428718D7}" type="slidenum">
              <a:rPr lang="en-US" smtClean="0"/>
              <a:t>25</a:t>
            </a:fld>
            <a:endParaRPr lang="en-US" dirty="0"/>
          </a:p>
        </p:txBody>
      </p:sp>
    </p:spTree>
    <p:extLst>
      <p:ext uri="{BB962C8B-B14F-4D97-AF65-F5344CB8AC3E}">
        <p14:creationId xmlns:p14="http://schemas.microsoft.com/office/powerpoint/2010/main" val="407301445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B2E1412-8719-4FEE-A8DC-D13C428718D7}" type="slidenum">
              <a:rPr lang="en-US" smtClean="0"/>
              <a:t>26</a:t>
            </a:fld>
            <a:endParaRPr lang="en-US" dirty="0"/>
          </a:p>
        </p:txBody>
      </p:sp>
    </p:spTree>
    <p:extLst>
      <p:ext uri="{BB962C8B-B14F-4D97-AF65-F5344CB8AC3E}">
        <p14:creationId xmlns:p14="http://schemas.microsoft.com/office/powerpoint/2010/main" val="149120470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-Inspection of the manufacturing plants is one of the most important parts of product certification.  It allows ICC-ES to ensure that the product that was once evaluated by ICC-ES and deemed as compliant, continues to comply with the requirements of codes and application criteria or</a:t>
            </a:r>
            <a:r>
              <a:rPr lang="en-US" baseline="0" dirty="0"/>
              <a:t> standards.  This is why code officials approve products based upon ICC-ES evaluation reports and listing with confidence.  They sleep well at nights knowing that a high level of rigor has gone into the evaluation and continuous compliance of the product.</a:t>
            </a:r>
            <a:endParaRPr lang="en-US" dirty="0"/>
          </a:p>
        </p:txBody>
      </p:sp>
      <p:sp>
        <p:nvSpPr>
          <p:cNvPr id="4" name="Slide Number Placeholder 3"/>
          <p:cNvSpPr>
            <a:spLocks noGrp="1"/>
          </p:cNvSpPr>
          <p:nvPr>
            <p:ph type="sldNum" sz="quarter" idx="10"/>
          </p:nvPr>
        </p:nvSpPr>
        <p:spPr/>
        <p:txBody>
          <a:bodyPr/>
          <a:lstStyle/>
          <a:p>
            <a:fld id="{0B2E1412-8719-4FEE-A8DC-D13C428718D7}" type="slidenum">
              <a:rPr lang="en-US" smtClean="0"/>
              <a:t>27</a:t>
            </a:fld>
            <a:endParaRPr lang="en-US" dirty="0"/>
          </a:p>
        </p:txBody>
      </p:sp>
    </p:spTree>
    <p:extLst>
      <p:ext uri="{BB962C8B-B14F-4D97-AF65-F5344CB8AC3E}">
        <p14:creationId xmlns:p14="http://schemas.microsoft.com/office/powerpoint/2010/main" val="173554511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Code officials, manufacturers and designers and specifiers all benefit differently</a:t>
            </a:r>
            <a:r>
              <a:rPr lang="en-US" baseline="0" dirty="0"/>
              <a:t> form ICC-ES Evaluation reports.</a:t>
            </a:r>
          </a:p>
          <a:p>
            <a:endParaRPr lang="en-US" baseline="0" dirty="0"/>
          </a:p>
          <a:p>
            <a:r>
              <a:rPr lang="en-US" baseline="0" dirty="0"/>
              <a:t>-Code officials benefit because they do not have time or resources to evaluate products themselves.  Moreover, they trust ICC-ES reports because of the high level of rigor ICC-ES puts into product evaluation.</a:t>
            </a:r>
          </a:p>
          <a:p>
            <a:endParaRPr lang="en-US" baseline="0" dirty="0"/>
          </a:p>
          <a:p>
            <a:r>
              <a:rPr lang="en-US" baseline="0" dirty="0"/>
              <a:t>-Designers, engineers and architects enjoy the ICC-ES reports because they don’t have to look no further in order to specify products.</a:t>
            </a:r>
          </a:p>
        </p:txBody>
      </p:sp>
      <p:sp>
        <p:nvSpPr>
          <p:cNvPr id="4" name="Slide Number Placeholder 3"/>
          <p:cNvSpPr>
            <a:spLocks noGrp="1"/>
          </p:cNvSpPr>
          <p:nvPr>
            <p:ph type="sldNum" sz="quarter" idx="10"/>
          </p:nvPr>
        </p:nvSpPr>
        <p:spPr/>
        <p:txBody>
          <a:bodyPr/>
          <a:lstStyle/>
          <a:p>
            <a:fld id="{0B2E1412-8719-4FEE-A8DC-D13C428718D7}" type="slidenum">
              <a:rPr lang="en-US" smtClean="0"/>
              <a:t>28</a:t>
            </a:fld>
            <a:endParaRPr lang="en-US" dirty="0"/>
          </a:p>
        </p:txBody>
      </p:sp>
    </p:spTree>
    <p:extLst>
      <p:ext uri="{BB962C8B-B14F-4D97-AF65-F5344CB8AC3E}">
        <p14:creationId xmlns:p14="http://schemas.microsoft.com/office/powerpoint/2010/main" val="13183114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B2E1412-8719-4FEE-A8DC-D13C428718D7}" type="slidenum">
              <a:rPr lang="en-US" smtClean="0"/>
              <a:t>29</a:t>
            </a:fld>
            <a:endParaRPr lang="en-US" dirty="0"/>
          </a:p>
        </p:txBody>
      </p:sp>
    </p:spTree>
    <p:extLst>
      <p:ext uri="{BB962C8B-B14F-4D97-AF65-F5344CB8AC3E}">
        <p14:creationId xmlns:p14="http://schemas.microsoft.com/office/powerpoint/2010/main" val="32072427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A8E599F-F1CA-42E2-AC5D-50A98538E7BE}" type="slidenum">
              <a:rPr lang="en-US" smtClean="0"/>
              <a:t>3</a:t>
            </a:fld>
            <a:endParaRPr lang="en-US" dirty="0"/>
          </a:p>
        </p:txBody>
      </p:sp>
    </p:spTree>
    <p:extLst>
      <p:ext uri="{BB962C8B-B14F-4D97-AF65-F5344CB8AC3E}">
        <p14:creationId xmlns:p14="http://schemas.microsoft.com/office/powerpoint/2010/main" val="40858819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A8E599F-F1CA-42E2-AC5D-50A98538E7BE}" type="slidenum">
              <a:rPr lang="en-US" smtClean="0"/>
              <a:t>30</a:t>
            </a:fld>
            <a:endParaRPr lang="en-US" dirty="0"/>
          </a:p>
        </p:txBody>
      </p:sp>
    </p:spTree>
    <p:extLst>
      <p:ext uri="{BB962C8B-B14F-4D97-AF65-F5344CB8AC3E}">
        <p14:creationId xmlns:p14="http://schemas.microsoft.com/office/powerpoint/2010/main" val="21764744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A8E599F-F1CA-42E2-AC5D-50A98538E7BE}" type="slidenum">
              <a:rPr lang="en-US" smtClean="0"/>
              <a:t>4</a:t>
            </a:fld>
            <a:endParaRPr lang="en-US" dirty="0"/>
          </a:p>
        </p:txBody>
      </p:sp>
    </p:spTree>
    <p:extLst>
      <p:ext uri="{BB962C8B-B14F-4D97-AF65-F5344CB8AC3E}">
        <p14:creationId xmlns:p14="http://schemas.microsoft.com/office/powerpoint/2010/main" val="21588242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A8E599F-F1CA-42E2-AC5D-50A98538E7BE}" type="slidenum">
              <a:rPr lang="en-US" smtClean="0"/>
              <a:t>5</a:t>
            </a:fld>
            <a:endParaRPr lang="en-US" dirty="0"/>
          </a:p>
        </p:txBody>
      </p:sp>
    </p:spTree>
    <p:extLst>
      <p:ext uri="{BB962C8B-B14F-4D97-AF65-F5344CB8AC3E}">
        <p14:creationId xmlns:p14="http://schemas.microsoft.com/office/powerpoint/2010/main" val="7862124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A8E599F-F1CA-42E2-AC5D-50A98538E7BE}" type="slidenum">
              <a:rPr lang="en-US" smtClean="0"/>
              <a:t>6</a:t>
            </a:fld>
            <a:endParaRPr lang="en-US" dirty="0"/>
          </a:p>
        </p:txBody>
      </p:sp>
    </p:spTree>
    <p:extLst>
      <p:ext uri="{BB962C8B-B14F-4D97-AF65-F5344CB8AC3E}">
        <p14:creationId xmlns:p14="http://schemas.microsoft.com/office/powerpoint/2010/main" val="8952516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Accreditation programs include Product Certification Bodies (ISO/IEC 17065), Testing Laboratories (ISO/IEC 17025), Special Inspection Agencies, Building Departments, Fire &amp; Life Safety Departments, as well as tailored inspection schemes to ensure product quality.</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highlight>
                  <a:srgbClr val="FFFF00"/>
                </a:highlight>
              </a:rPr>
              <a:t>ILAC (International Laboratory Accreditation Cooperation) and IAF (International Accreditation Forum)</a:t>
            </a:r>
          </a:p>
          <a:p>
            <a:endParaRPr lang="en-US" dirty="0"/>
          </a:p>
        </p:txBody>
      </p:sp>
      <p:sp>
        <p:nvSpPr>
          <p:cNvPr id="4" name="Slide Number Placeholder 3"/>
          <p:cNvSpPr>
            <a:spLocks noGrp="1"/>
          </p:cNvSpPr>
          <p:nvPr>
            <p:ph type="sldNum" sz="quarter" idx="10"/>
          </p:nvPr>
        </p:nvSpPr>
        <p:spPr/>
        <p:txBody>
          <a:bodyPr/>
          <a:lstStyle/>
          <a:p>
            <a:fld id="{3A8E599F-F1CA-42E2-AC5D-50A98538E7BE}" type="slidenum">
              <a:rPr lang="en-US" smtClean="0"/>
              <a:t>7</a:t>
            </a:fld>
            <a:endParaRPr lang="en-US" dirty="0"/>
          </a:p>
        </p:txBody>
      </p:sp>
    </p:spTree>
    <p:extLst>
      <p:ext uri="{BB962C8B-B14F-4D97-AF65-F5344CB8AC3E}">
        <p14:creationId xmlns:p14="http://schemas.microsoft.com/office/powerpoint/2010/main" val="39154493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A8E599F-F1CA-42E2-AC5D-50A98538E7BE}" type="slidenum">
              <a:rPr lang="en-US" smtClean="0"/>
              <a:t>8</a:t>
            </a:fld>
            <a:endParaRPr lang="en-US" dirty="0"/>
          </a:p>
        </p:txBody>
      </p:sp>
    </p:spTree>
    <p:extLst>
      <p:ext uri="{BB962C8B-B14F-4D97-AF65-F5344CB8AC3E}">
        <p14:creationId xmlns:p14="http://schemas.microsoft.com/office/powerpoint/2010/main" val="5159431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A8E599F-F1CA-42E2-AC5D-50A98538E7BE}" type="slidenum">
              <a:rPr lang="en-US" smtClean="0"/>
              <a:t>9</a:t>
            </a:fld>
            <a:endParaRPr lang="en-US" dirty="0"/>
          </a:p>
        </p:txBody>
      </p:sp>
    </p:spTree>
    <p:extLst>
      <p:ext uri="{BB962C8B-B14F-4D97-AF65-F5344CB8AC3E}">
        <p14:creationId xmlns:p14="http://schemas.microsoft.com/office/powerpoint/2010/main" val="41417386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3497B6FD-876D-4060-8B4D-B6B9DBDCBAF2}" type="datetimeFigureOut">
              <a:rPr lang="en-US" smtClean="0"/>
              <a:t>7/10/2019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A5C1421-C572-402D-AB6F-4F308C36E7F5}" type="slidenum">
              <a:rPr lang="en-US" smtClean="0"/>
              <a:t>‹#›</a:t>
            </a:fld>
            <a:endParaRPr lang="en-US"/>
          </a:p>
        </p:txBody>
      </p:sp>
    </p:spTree>
    <p:extLst>
      <p:ext uri="{BB962C8B-B14F-4D97-AF65-F5344CB8AC3E}">
        <p14:creationId xmlns:p14="http://schemas.microsoft.com/office/powerpoint/2010/main" val="6828659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497B6FD-876D-4060-8B4D-B6B9DBDCBAF2}" type="datetimeFigureOut">
              <a:rPr lang="en-US" smtClean="0"/>
              <a:t>7/10/2019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A5C1421-C572-402D-AB6F-4F308C36E7F5}" type="slidenum">
              <a:rPr lang="en-US" smtClean="0"/>
              <a:t>‹#›</a:t>
            </a:fld>
            <a:endParaRPr lang="en-US"/>
          </a:p>
        </p:txBody>
      </p:sp>
    </p:spTree>
    <p:extLst>
      <p:ext uri="{BB962C8B-B14F-4D97-AF65-F5344CB8AC3E}">
        <p14:creationId xmlns:p14="http://schemas.microsoft.com/office/powerpoint/2010/main" val="16194133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497B6FD-876D-4060-8B4D-B6B9DBDCBAF2}" type="datetimeFigureOut">
              <a:rPr lang="en-US" smtClean="0"/>
              <a:t>7/10/2019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A5C1421-C572-402D-AB6F-4F308C36E7F5}" type="slidenum">
              <a:rPr lang="en-US" smtClean="0"/>
              <a:t>‹#›</a:t>
            </a:fld>
            <a:endParaRPr lang="en-US"/>
          </a:p>
        </p:txBody>
      </p:sp>
    </p:spTree>
    <p:extLst>
      <p:ext uri="{BB962C8B-B14F-4D97-AF65-F5344CB8AC3E}">
        <p14:creationId xmlns:p14="http://schemas.microsoft.com/office/powerpoint/2010/main" val="112945834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3_ICC Titl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 y="0"/>
            <a:ext cx="12191996" cy="6857998"/>
          </a:xfrm>
          <a:prstGeom prst="rect">
            <a:avLst/>
          </a:prstGeom>
        </p:spPr>
      </p:pic>
    </p:spTree>
    <p:extLst>
      <p:ext uri="{BB962C8B-B14F-4D97-AF65-F5344CB8AC3E}">
        <p14:creationId xmlns:p14="http://schemas.microsoft.com/office/powerpoint/2010/main" val="366956487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4_ICC Page">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4" y="1714598"/>
            <a:ext cx="11277601" cy="399236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1996" cy="6857998"/>
          </a:xfrm>
          <a:prstGeom prst="rect">
            <a:avLst/>
          </a:prstGeom>
        </p:spPr>
      </p:pic>
      <p:sp>
        <p:nvSpPr>
          <p:cNvPr id="9" name="Date Placeholder 8"/>
          <p:cNvSpPr>
            <a:spLocks noGrp="1"/>
          </p:cNvSpPr>
          <p:nvPr>
            <p:ph type="dt" sz="half" idx="10"/>
          </p:nvPr>
        </p:nvSpPr>
        <p:spPr>
          <a:xfrm>
            <a:off x="304800" y="6416684"/>
            <a:ext cx="2844800" cy="365123"/>
          </a:xfrm>
          <a:prstGeom prst="rect">
            <a:avLst/>
          </a:prstGeom>
        </p:spPr>
        <p:txBody>
          <a:bodyPr/>
          <a:lstStyle>
            <a:lvl1pPr marL="0" marR="0" indent="0" algn="l" defTabSz="914288" rtl="0" eaLnBrk="1" fontAlgn="auto" latinLnBrk="0" hangingPunct="1">
              <a:lnSpc>
                <a:spcPct val="100000"/>
              </a:lnSpc>
              <a:spcBef>
                <a:spcPts val="0"/>
              </a:spcBef>
              <a:spcAft>
                <a:spcPts val="0"/>
              </a:spcAft>
              <a:buClrTx/>
              <a:buSzTx/>
              <a:buFontTx/>
              <a:buNone/>
              <a:tabLst/>
              <a:defRPr/>
            </a:lvl1pPr>
          </a:lstStyle>
          <a:p>
            <a:fld id="{732F5B23-13D1-410C-8C76-E2E01FFB0905}" type="slidenum">
              <a:rPr lang="en-US" sz="1700" smtClean="0">
                <a:solidFill>
                  <a:prstClr val="black"/>
                </a:solidFill>
              </a:rPr>
              <a:pPr/>
              <a:t>‹#›</a:t>
            </a:fld>
            <a:endParaRPr lang="en-US" sz="1700" dirty="0">
              <a:solidFill>
                <a:prstClr val="black"/>
              </a:solidFill>
            </a:endParaRPr>
          </a:p>
        </p:txBody>
      </p:sp>
      <p:sp>
        <p:nvSpPr>
          <p:cNvPr id="10" name="Footer Placeholder 9"/>
          <p:cNvSpPr>
            <a:spLocks noGrp="1"/>
          </p:cNvSpPr>
          <p:nvPr>
            <p:ph type="ftr" sz="quarter" idx="11"/>
          </p:nvPr>
        </p:nvSpPr>
        <p:spPr>
          <a:xfrm>
            <a:off x="7721600" y="6416684"/>
            <a:ext cx="3860800" cy="365123"/>
          </a:xfrm>
        </p:spPr>
        <p:txBody>
          <a:bodyPr/>
          <a:lstStyle>
            <a:lvl1pPr algn="r">
              <a:defRPr/>
            </a:lvl1pPr>
          </a:lstStyle>
          <a:p>
            <a:endParaRPr lang="en-US" dirty="0">
              <a:solidFill>
                <a:prstClr val="black">
                  <a:tint val="75000"/>
                </a:prstClr>
              </a:solidFill>
            </a:endParaRPr>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815788" y="304800"/>
            <a:ext cx="766612" cy="1109933"/>
          </a:xfrm>
          <a:prstGeom prst="rect">
            <a:avLst/>
          </a:prstGeom>
        </p:spPr>
      </p:pic>
    </p:spTree>
    <p:extLst>
      <p:ext uri="{BB962C8B-B14F-4D97-AF65-F5344CB8AC3E}">
        <p14:creationId xmlns:p14="http://schemas.microsoft.com/office/powerpoint/2010/main" val="296695161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_ICC Pag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1996" cy="6857998"/>
          </a:xfrm>
          <a:prstGeom prst="rect">
            <a:avLst/>
          </a:prstGeom>
        </p:spPr>
      </p:pic>
      <p:sp>
        <p:nvSpPr>
          <p:cNvPr id="9" name="Date Placeholder 8"/>
          <p:cNvSpPr>
            <a:spLocks noGrp="1"/>
          </p:cNvSpPr>
          <p:nvPr>
            <p:ph type="dt" sz="half" idx="10"/>
          </p:nvPr>
        </p:nvSpPr>
        <p:spPr>
          <a:xfrm>
            <a:off x="304800" y="6416684"/>
            <a:ext cx="2844800" cy="365123"/>
          </a:xfrm>
          <a:prstGeom prst="rect">
            <a:avLst/>
          </a:prstGeom>
        </p:spPr>
        <p:txBody>
          <a:bodyPr/>
          <a:lstStyle>
            <a:lvl1pPr marL="0" marR="0" indent="0" algn="l" defTabSz="914288" rtl="0" eaLnBrk="1" fontAlgn="auto" latinLnBrk="0" hangingPunct="1">
              <a:lnSpc>
                <a:spcPct val="100000"/>
              </a:lnSpc>
              <a:spcBef>
                <a:spcPts val="0"/>
              </a:spcBef>
              <a:spcAft>
                <a:spcPts val="0"/>
              </a:spcAft>
              <a:buClrTx/>
              <a:buSzTx/>
              <a:buFontTx/>
              <a:buNone/>
              <a:tabLst/>
              <a:defRPr/>
            </a:lvl1pPr>
          </a:lstStyle>
          <a:p>
            <a:fld id="{732F5B23-13D1-410C-8C76-E2E01FFB0905}" type="slidenum">
              <a:rPr lang="en-US" sz="1700" smtClean="0">
                <a:solidFill>
                  <a:prstClr val="black"/>
                </a:solidFill>
              </a:rPr>
              <a:pPr/>
              <a:t>‹#›</a:t>
            </a:fld>
            <a:endParaRPr lang="en-US" sz="1700" dirty="0">
              <a:solidFill>
                <a:prstClr val="black"/>
              </a:solidFill>
            </a:endParaRPr>
          </a:p>
        </p:txBody>
      </p:sp>
      <p:sp>
        <p:nvSpPr>
          <p:cNvPr id="10" name="Footer Placeholder 9"/>
          <p:cNvSpPr>
            <a:spLocks noGrp="1"/>
          </p:cNvSpPr>
          <p:nvPr>
            <p:ph type="ftr" sz="quarter" idx="11"/>
          </p:nvPr>
        </p:nvSpPr>
        <p:spPr>
          <a:xfrm>
            <a:off x="7721600" y="6416684"/>
            <a:ext cx="3860800" cy="365123"/>
          </a:xfrm>
        </p:spPr>
        <p:txBody>
          <a:bodyPr/>
          <a:lstStyle>
            <a:lvl1pPr algn="r">
              <a:defRPr/>
            </a:lvl1pPr>
          </a:lstStyle>
          <a:p>
            <a:endParaRPr lang="en-US" dirty="0">
              <a:solidFill>
                <a:prstClr val="black">
                  <a:tint val="75000"/>
                </a:prstClr>
              </a:solidFill>
            </a:endParaRPr>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849231" y="304800"/>
            <a:ext cx="916473" cy="1109933"/>
          </a:xfrm>
          <a:prstGeom prst="rect">
            <a:avLst/>
          </a:prstGeom>
        </p:spPr>
      </p:pic>
    </p:spTree>
    <p:extLst>
      <p:ext uri="{BB962C8B-B14F-4D97-AF65-F5344CB8AC3E}">
        <p14:creationId xmlns:p14="http://schemas.microsoft.com/office/powerpoint/2010/main" val="100287107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3_ICC Page">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4" y="1714598"/>
            <a:ext cx="11277601" cy="399236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1996" cy="6857998"/>
          </a:xfrm>
          <a:prstGeom prst="rect">
            <a:avLst/>
          </a:prstGeom>
        </p:spPr>
      </p:pic>
      <p:sp>
        <p:nvSpPr>
          <p:cNvPr id="9" name="Date Placeholder 8"/>
          <p:cNvSpPr>
            <a:spLocks noGrp="1"/>
          </p:cNvSpPr>
          <p:nvPr>
            <p:ph type="dt" sz="half" idx="10"/>
          </p:nvPr>
        </p:nvSpPr>
        <p:spPr>
          <a:xfrm>
            <a:off x="304800" y="6416684"/>
            <a:ext cx="2844800" cy="365123"/>
          </a:xfrm>
          <a:prstGeom prst="rect">
            <a:avLst/>
          </a:prstGeom>
        </p:spPr>
        <p:txBody>
          <a:bodyPr/>
          <a:lstStyle>
            <a:lvl1pPr marL="0" marR="0" indent="0" algn="l" defTabSz="914288" rtl="0" eaLnBrk="1" fontAlgn="auto" latinLnBrk="0" hangingPunct="1">
              <a:lnSpc>
                <a:spcPct val="100000"/>
              </a:lnSpc>
              <a:spcBef>
                <a:spcPts val="0"/>
              </a:spcBef>
              <a:spcAft>
                <a:spcPts val="0"/>
              </a:spcAft>
              <a:buClrTx/>
              <a:buSzTx/>
              <a:buFontTx/>
              <a:buNone/>
              <a:tabLst/>
              <a:defRPr/>
            </a:lvl1pPr>
          </a:lstStyle>
          <a:p>
            <a:fld id="{732F5B23-13D1-410C-8C76-E2E01FFB0905}" type="slidenum">
              <a:rPr lang="en-US" sz="1700" smtClean="0">
                <a:solidFill>
                  <a:prstClr val="black"/>
                </a:solidFill>
              </a:rPr>
              <a:pPr/>
              <a:t>‹#›</a:t>
            </a:fld>
            <a:endParaRPr lang="en-US" sz="1700" dirty="0">
              <a:solidFill>
                <a:prstClr val="black"/>
              </a:solidFill>
            </a:endParaRPr>
          </a:p>
        </p:txBody>
      </p:sp>
      <p:sp>
        <p:nvSpPr>
          <p:cNvPr id="10" name="Footer Placeholder 9"/>
          <p:cNvSpPr>
            <a:spLocks noGrp="1"/>
          </p:cNvSpPr>
          <p:nvPr>
            <p:ph type="ftr" sz="quarter" idx="11"/>
          </p:nvPr>
        </p:nvSpPr>
        <p:spPr>
          <a:xfrm>
            <a:off x="7721600" y="6416684"/>
            <a:ext cx="3860800" cy="365123"/>
          </a:xfrm>
        </p:spPr>
        <p:txBody>
          <a:bodyPr/>
          <a:lstStyle>
            <a:lvl1pPr algn="r">
              <a:defRPr/>
            </a:lvl1pPr>
          </a:lstStyle>
          <a:p>
            <a:endParaRPr lang="en-US" dirty="0">
              <a:solidFill>
                <a:prstClr val="black">
                  <a:tint val="75000"/>
                </a:prstClr>
              </a:solidFill>
            </a:endParaRPr>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873945" y="302333"/>
            <a:ext cx="925248" cy="1109933"/>
          </a:xfrm>
          <a:prstGeom prst="rect">
            <a:avLst/>
          </a:prstGeom>
        </p:spPr>
      </p:pic>
    </p:spTree>
    <p:extLst>
      <p:ext uri="{BB962C8B-B14F-4D97-AF65-F5344CB8AC3E}">
        <p14:creationId xmlns:p14="http://schemas.microsoft.com/office/powerpoint/2010/main" val="13045662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497B6FD-876D-4060-8B4D-B6B9DBDCBAF2}" type="datetimeFigureOut">
              <a:rPr lang="en-US" smtClean="0"/>
              <a:t>7/10/2019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A5C1421-C572-402D-AB6F-4F308C36E7F5}" type="slidenum">
              <a:rPr lang="en-US" smtClean="0"/>
              <a:t>‹#›</a:t>
            </a:fld>
            <a:endParaRPr lang="en-US"/>
          </a:p>
        </p:txBody>
      </p:sp>
    </p:spTree>
    <p:extLst>
      <p:ext uri="{BB962C8B-B14F-4D97-AF65-F5344CB8AC3E}">
        <p14:creationId xmlns:p14="http://schemas.microsoft.com/office/powerpoint/2010/main" val="36931437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497B6FD-876D-4060-8B4D-B6B9DBDCBAF2}" type="datetimeFigureOut">
              <a:rPr lang="en-US" smtClean="0"/>
              <a:t>7/10/2019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A5C1421-C572-402D-AB6F-4F308C36E7F5}" type="slidenum">
              <a:rPr lang="en-US" smtClean="0"/>
              <a:t>‹#›</a:t>
            </a:fld>
            <a:endParaRPr lang="en-US"/>
          </a:p>
        </p:txBody>
      </p:sp>
    </p:spTree>
    <p:extLst>
      <p:ext uri="{BB962C8B-B14F-4D97-AF65-F5344CB8AC3E}">
        <p14:creationId xmlns:p14="http://schemas.microsoft.com/office/powerpoint/2010/main" val="9044319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497B6FD-876D-4060-8B4D-B6B9DBDCBAF2}" type="datetimeFigureOut">
              <a:rPr lang="en-US" smtClean="0"/>
              <a:t>7/10/2019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A5C1421-C572-402D-AB6F-4F308C36E7F5}" type="slidenum">
              <a:rPr lang="en-US" smtClean="0"/>
              <a:t>‹#›</a:t>
            </a:fld>
            <a:endParaRPr lang="en-US"/>
          </a:p>
        </p:txBody>
      </p:sp>
    </p:spTree>
    <p:extLst>
      <p:ext uri="{BB962C8B-B14F-4D97-AF65-F5344CB8AC3E}">
        <p14:creationId xmlns:p14="http://schemas.microsoft.com/office/powerpoint/2010/main" val="29296582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497B6FD-876D-4060-8B4D-B6B9DBDCBAF2}" type="datetimeFigureOut">
              <a:rPr lang="en-US" smtClean="0"/>
              <a:t>7/10/2019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A5C1421-C572-402D-AB6F-4F308C36E7F5}" type="slidenum">
              <a:rPr lang="en-US" smtClean="0"/>
              <a:t>‹#›</a:t>
            </a:fld>
            <a:endParaRPr lang="en-US"/>
          </a:p>
        </p:txBody>
      </p:sp>
    </p:spTree>
    <p:extLst>
      <p:ext uri="{BB962C8B-B14F-4D97-AF65-F5344CB8AC3E}">
        <p14:creationId xmlns:p14="http://schemas.microsoft.com/office/powerpoint/2010/main" val="16083982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497B6FD-876D-4060-8B4D-B6B9DBDCBAF2}" type="datetimeFigureOut">
              <a:rPr lang="en-US" smtClean="0"/>
              <a:t>7/10/2019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A5C1421-C572-402D-AB6F-4F308C36E7F5}" type="slidenum">
              <a:rPr lang="en-US" smtClean="0"/>
              <a:t>‹#›</a:t>
            </a:fld>
            <a:endParaRPr lang="en-US"/>
          </a:p>
        </p:txBody>
      </p:sp>
    </p:spTree>
    <p:extLst>
      <p:ext uri="{BB962C8B-B14F-4D97-AF65-F5344CB8AC3E}">
        <p14:creationId xmlns:p14="http://schemas.microsoft.com/office/powerpoint/2010/main" val="34131426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497B6FD-876D-4060-8B4D-B6B9DBDCBAF2}" type="datetimeFigureOut">
              <a:rPr lang="en-US" smtClean="0"/>
              <a:t>7/10/2019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A5C1421-C572-402D-AB6F-4F308C36E7F5}" type="slidenum">
              <a:rPr lang="en-US" smtClean="0"/>
              <a:t>‹#›</a:t>
            </a:fld>
            <a:endParaRPr lang="en-US"/>
          </a:p>
        </p:txBody>
      </p:sp>
    </p:spTree>
    <p:extLst>
      <p:ext uri="{BB962C8B-B14F-4D97-AF65-F5344CB8AC3E}">
        <p14:creationId xmlns:p14="http://schemas.microsoft.com/office/powerpoint/2010/main" val="36904299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497B6FD-876D-4060-8B4D-B6B9DBDCBAF2}" type="datetimeFigureOut">
              <a:rPr lang="en-US" smtClean="0"/>
              <a:t>7/10/2019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A5C1421-C572-402D-AB6F-4F308C36E7F5}" type="slidenum">
              <a:rPr lang="en-US" smtClean="0"/>
              <a:t>‹#›</a:t>
            </a:fld>
            <a:endParaRPr lang="en-US"/>
          </a:p>
        </p:txBody>
      </p:sp>
    </p:spTree>
    <p:extLst>
      <p:ext uri="{BB962C8B-B14F-4D97-AF65-F5344CB8AC3E}">
        <p14:creationId xmlns:p14="http://schemas.microsoft.com/office/powerpoint/2010/main" val="41858762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497B6FD-876D-4060-8B4D-B6B9DBDCBAF2}" type="datetimeFigureOut">
              <a:rPr lang="en-US" smtClean="0"/>
              <a:t>7/10/2019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A5C1421-C572-402D-AB6F-4F308C36E7F5}" type="slidenum">
              <a:rPr lang="en-US" smtClean="0"/>
              <a:t>‹#›</a:t>
            </a:fld>
            <a:endParaRPr lang="en-US"/>
          </a:p>
        </p:txBody>
      </p:sp>
    </p:spTree>
    <p:extLst>
      <p:ext uri="{BB962C8B-B14F-4D97-AF65-F5344CB8AC3E}">
        <p14:creationId xmlns:p14="http://schemas.microsoft.com/office/powerpoint/2010/main" val="3821039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497B6FD-876D-4060-8B4D-B6B9DBDCBAF2}" type="datetimeFigureOut">
              <a:rPr lang="en-US" smtClean="0"/>
              <a:t>7/10/2019</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A5C1421-C572-402D-AB6F-4F308C36E7F5}" type="slidenum">
              <a:rPr lang="en-US" smtClean="0"/>
              <a:t>‹#›</a:t>
            </a:fld>
            <a:endParaRPr lang="en-US"/>
          </a:p>
        </p:txBody>
      </p:sp>
    </p:spTree>
    <p:extLst>
      <p:ext uri="{BB962C8B-B14F-4D97-AF65-F5344CB8AC3E}">
        <p14:creationId xmlns:p14="http://schemas.microsoft.com/office/powerpoint/2010/main" val="420976447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hyperlink" Target="https://www.iasonline.org/resources/accreditation-criteria-for-structural-steel-ac172/" TargetMode="External"/><Relationship Id="rId2" Type="http://schemas.openxmlformats.org/officeDocument/2006/relationships/notesSlide" Target="../notesSlides/notesSlide11.xml"/><Relationship Id="rId1" Type="http://schemas.openxmlformats.org/officeDocument/2006/relationships/slideLayout" Target="../slideLayouts/slideLayout13.xml"/><Relationship Id="rId5" Type="http://schemas.openxmlformats.org/officeDocument/2006/relationships/hyperlink" Target="https://www.iasonline.org/resources/accreditation-criteria-for-wood-wall-panel-fabricators-ac196/" TargetMode="External"/><Relationship Id="rId4" Type="http://schemas.openxmlformats.org/officeDocument/2006/relationships/hyperlink" Target="https://www.iasonline.org/resources/accreditation-criteria-for-reinforced-and-precast-pre-stressed-concrete-ac157/" TargetMode="External"/></Relationships>
</file>

<file path=ppt/slides/_rels/slide12.xml.rels><?xml version="1.0" encoding="UTF-8" standalone="yes"?>
<Relationships xmlns="http://schemas.openxmlformats.org/package/2006/relationships"><Relationship Id="rId3" Type="http://schemas.openxmlformats.org/officeDocument/2006/relationships/hyperlink" Target="https://www.iasonline.org/resources/accreditation-criteria-for-special-inspection-agencies-ac291/" TargetMode="External"/><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hyperlink" Target="https://www.iasonline.org/resources/accreditation-criteria-for-metal-building-systems-inspection-ac472/" TargetMode="External"/><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hyperlink" Target="https://www.iasonline.org/resources/accreditation-criteria-for-cold-formed-steel-component-manufacturer-inspection-ac473/" TargetMode="External"/><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hyperlink" Target="https://www.iasonline.org/resources/accreditation-criteria-for-metal-building-inspection-assemblers-ac478/" TargetMode="External"/><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6.xml"/><Relationship Id="rId1" Type="http://schemas.openxmlformats.org/officeDocument/2006/relationships/slideLayout" Target="../slideLayouts/slideLayout13.xml"/><Relationship Id="rId5" Type="http://schemas.openxmlformats.org/officeDocument/2006/relationships/hyperlink" Target="https://www.iasonline.org/resources/accreditation-criteria-for-fire-prevention-and-life-safety-departments-ac426/" TargetMode="External"/><Relationship Id="rId4" Type="http://schemas.openxmlformats.org/officeDocument/2006/relationships/hyperlink" Target="https://www.iasonline.org/wp-content/uploads/2019/01/251-Sep-2018-1.pdf" TargetMode="External"/></Relationships>
</file>

<file path=ppt/slides/_rels/slide17.xml.rels><?xml version="1.0" encoding="UTF-8" standalone="yes"?>
<Relationships xmlns="http://schemas.openxmlformats.org/package/2006/relationships"><Relationship Id="rId3" Type="http://schemas.openxmlformats.org/officeDocument/2006/relationships/hyperlink" Target="http://www.iasonline.org/" TargetMode="External"/><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9.xml"/><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0.xml"/><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2.xml"/><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3.xml"/><Relationship Id="rId1" Type="http://schemas.openxmlformats.org/officeDocument/2006/relationships/slideLayout" Target="../slideLayouts/slideLayout15.xml"/><Relationship Id="rId5" Type="http://schemas.openxmlformats.org/officeDocument/2006/relationships/image" Target="../media/image18.png"/><Relationship Id="rId4" Type="http://schemas.openxmlformats.org/officeDocument/2006/relationships/image" Target="../media/image17.png"/></Relationships>
</file>

<file path=ppt/slides/_rels/slide2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4.xml"/><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5.xml"/><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6.xml"/><Relationship Id="rId1" Type="http://schemas.openxmlformats.org/officeDocument/2006/relationships/slideLayout" Target="../slideLayouts/slideLayout15.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2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7.xml"/><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8.xml"/><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3" Type="http://schemas.openxmlformats.org/officeDocument/2006/relationships/hyperlink" Target="http://www.icc-es.org/" TargetMode="External"/><Relationship Id="rId2" Type="http://schemas.openxmlformats.org/officeDocument/2006/relationships/notesSlide" Target="../notesSlides/notesSlide29.xml"/><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14.xml"/><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30.xml"/><Relationship Id="rId1" Type="http://schemas.openxmlformats.org/officeDocument/2006/relationships/slideLayout" Target="../slideLayouts/slideLayout14.xml"/><Relationship Id="rId5" Type="http://schemas.openxmlformats.org/officeDocument/2006/relationships/hyperlink" Target="http://www.iccsafe.org/" TargetMode="External"/><Relationship Id="rId4" Type="http://schemas.openxmlformats.org/officeDocument/2006/relationships/hyperlink" Target="mailto:jzakreski@iccsafe.org"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524000" y="0"/>
            <a:ext cx="29718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40221" y="1234862"/>
            <a:ext cx="5085258" cy="1872996"/>
          </a:xfrm>
          <a:prstGeom prst="rect">
            <a:avLst/>
          </a:prstGeom>
        </p:spPr>
      </p:pic>
      <p:sp>
        <p:nvSpPr>
          <p:cNvPr id="14" name="TextBox 13"/>
          <p:cNvSpPr txBox="1"/>
          <p:nvPr/>
        </p:nvSpPr>
        <p:spPr>
          <a:xfrm>
            <a:off x="1240220" y="3622047"/>
            <a:ext cx="5680841" cy="2000548"/>
          </a:xfrm>
          <a:prstGeom prst="rect">
            <a:avLst/>
          </a:prstGeom>
          <a:noFill/>
        </p:spPr>
        <p:txBody>
          <a:bodyPr wrap="square" rtlCol="0">
            <a:spAutoFit/>
          </a:bodyPr>
          <a:lstStyle/>
          <a:p>
            <a:r>
              <a:rPr lang="en-US" sz="3200" dirty="0">
                <a:solidFill>
                  <a:srgbClr val="234D34"/>
                </a:solidFill>
                <a:latin typeface="Arial Narrow" panose="020B0606020202030204" pitchFamily="34" charset="0"/>
              </a:rPr>
              <a:t>Conformity Assessment for Building Safety Enforcement in Smart Cities</a:t>
            </a:r>
            <a:endParaRPr lang="en-US" sz="2800" dirty="0">
              <a:solidFill>
                <a:srgbClr val="234D34"/>
              </a:solidFill>
              <a:latin typeface="Arial Narrow" panose="020B0606020202030204" pitchFamily="34" charset="0"/>
            </a:endParaRPr>
          </a:p>
          <a:p>
            <a:endParaRPr lang="en-US" sz="2000" dirty="0">
              <a:solidFill>
                <a:srgbClr val="234D34"/>
              </a:solidFill>
              <a:latin typeface="Arial Narrow" panose="020B0606020202030204" pitchFamily="34" charset="0"/>
            </a:endParaRPr>
          </a:p>
          <a:p>
            <a:r>
              <a:rPr lang="en-US" sz="2000" dirty="0">
                <a:solidFill>
                  <a:srgbClr val="234D34"/>
                </a:solidFill>
                <a:latin typeface="Arial Narrow" panose="020B0606020202030204" pitchFamily="34" charset="0"/>
              </a:rPr>
              <a:t>U.S.-India SCCP,  Phase II</a:t>
            </a:r>
          </a:p>
          <a:p>
            <a:r>
              <a:rPr lang="en-US" sz="2000" dirty="0">
                <a:solidFill>
                  <a:srgbClr val="234D34"/>
                </a:solidFill>
                <a:latin typeface="Arial Narrow" panose="020B0606020202030204" pitchFamily="34" charset="0"/>
              </a:rPr>
              <a:t>July 10, 2019</a:t>
            </a:r>
          </a:p>
        </p:txBody>
      </p:sp>
    </p:spTree>
    <p:extLst>
      <p:ext uri="{BB962C8B-B14F-4D97-AF65-F5344CB8AC3E}">
        <p14:creationId xmlns:p14="http://schemas.microsoft.com/office/powerpoint/2010/main" val="36378808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752600" y="152400"/>
            <a:ext cx="3581400" cy="1066800"/>
          </a:xfrm>
          <a:prstGeom prst="rect">
            <a:avLst/>
          </a:prstGeom>
          <a:solidFill>
            <a:srgbClr val="005D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p:cNvSpPr txBox="1"/>
          <p:nvPr/>
        </p:nvSpPr>
        <p:spPr>
          <a:xfrm>
            <a:off x="191193" y="362634"/>
            <a:ext cx="9410007" cy="646331"/>
          </a:xfrm>
          <a:prstGeom prst="rect">
            <a:avLst/>
          </a:prstGeom>
          <a:noFill/>
        </p:spPr>
        <p:txBody>
          <a:bodyPr wrap="square" rtlCol="0">
            <a:spAutoFit/>
          </a:bodyPr>
          <a:lstStyle/>
          <a:p>
            <a:r>
              <a:rPr lang="en-US" sz="3600" b="1" dirty="0">
                <a:solidFill>
                  <a:schemeClr val="bg1"/>
                </a:solidFill>
              </a:rPr>
              <a:t>Specialty Accreditation Programs for Regulators</a:t>
            </a:r>
          </a:p>
        </p:txBody>
      </p:sp>
      <p:sp>
        <p:nvSpPr>
          <p:cNvPr id="4" name="TextBox 3">
            <a:extLst>
              <a:ext uri="{FF2B5EF4-FFF2-40B4-BE49-F238E27FC236}">
                <a16:creationId xmlns:a16="http://schemas.microsoft.com/office/drawing/2014/main" id="{F907F86E-20CE-4721-A5A9-96F6CA366C87}"/>
              </a:ext>
            </a:extLst>
          </p:cNvPr>
          <p:cNvSpPr txBox="1"/>
          <p:nvPr/>
        </p:nvSpPr>
        <p:spPr>
          <a:xfrm>
            <a:off x="191193" y="1557320"/>
            <a:ext cx="10353367" cy="3293209"/>
          </a:xfrm>
          <a:prstGeom prst="rect">
            <a:avLst/>
          </a:prstGeom>
          <a:noFill/>
        </p:spPr>
        <p:txBody>
          <a:bodyPr wrap="square" rtlCol="0">
            <a:spAutoFit/>
          </a:bodyPr>
          <a:lstStyle/>
          <a:p>
            <a:pPr lvl="1"/>
            <a:r>
              <a:rPr lang="en-US" sz="3200" dirty="0"/>
              <a:t>In order for Code Officials to have </a:t>
            </a:r>
            <a:r>
              <a:rPr lang="en-US" sz="3200" dirty="0" err="1"/>
              <a:t>confied</a:t>
            </a:r>
            <a:r>
              <a:rPr lang="en-US" sz="3200" dirty="0"/>
              <a:t>, </a:t>
            </a:r>
            <a:r>
              <a:rPr lang="en-US" sz="3200" b="1" dirty="0"/>
              <a:t>advanced building codes </a:t>
            </a:r>
            <a:r>
              <a:rPr lang="en-US" sz="3200" dirty="0"/>
              <a:t>often require </a:t>
            </a:r>
            <a:r>
              <a:rPr lang="en-US" sz="3200" b="1" dirty="0"/>
              <a:t>Code Officials </a:t>
            </a:r>
            <a:r>
              <a:rPr lang="en-US" sz="3200" dirty="0"/>
              <a:t>to </a:t>
            </a:r>
            <a:r>
              <a:rPr lang="en-US" sz="3200" b="1" dirty="0">
                <a:solidFill>
                  <a:srgbClr val="00B050"/>
                </a:solidFill>
              </a:rPr>
              <a:t>Approve</a:t>
            </a:r>
            <a:r>
              <a:rPr lang="en-US" sz="3200" dirty="0"/>
              <a:t> </a:t>
            </a:r>
            <a:r>
              <a:rPr lang="en-US" sz="3200" b="1" dirty="0">
                <a:solidFill>
                  <a:srgbClr val="0070C0"/>
                </a:solidFill>
              </a:rPr>
              <a:t>Fabricators</a:t>
            </a:r>
            <a:r>
              <a:rPr lang="en-US" sz="3200" b="1" dirty="0"/>
              <a:t> and </a:t>
            </a:r>
            <a:r>
              <a:rPr lang="en-US" sz="3200" b="1" dirty="0">
                <a:solidFill>
                  <a:srgbClr val="0070C0"/>
                </a:solidFill>
              </a:rPr>
              <a:t>Inspection Agencies</a:t>
            </a:r>
            <a:r>
              <a:rPr lang="en-US" sz="3200" dirty="0"/>
              <a:t> through</a:t>
            </a:r>
          </a:p>
          <a:p>
            <a:pPr marL="1371600" lvl="2" indent="-457200">
              <a:spcBef>
                <a:spcPts val="1200"/>
              </a:spcBef>
              <a:buFont typeface="Arial" panose="020B0604020202020204" pitchFamily="34" charset="0"/>
              <a:buChar char="•"/>
            </a:pPr>
            <a:r>
              <a:rPr lang="en-US" sz="3000" dirty="0"/>
              <a:t>Review of the </a:t>
            </a:r>
            <a:r>
              <a:rPr lang="en-US" sz="3000" b="1" dirty="0"/>
              <a:t>Management System</a:t>
            </a:r>
          </a:p>
          <a:p>
            <a:pPr marL="1371600" lvl="2" indent="-457200">
              <a:spcBef>
                <a:spcPts val="1200"/>
              </a:spcBef>
              <a:buFont typeface="Arial" panose="020B0604020202020204" pitchFamily="34" charset="0"/>
              <a:buChar char="•"/>
            </a:pPr>
            <a:r>
              <a:rPr lang="en-US" sz="3000" b="1" dirty="0"/>
              <a:t>Periodic Audits </a:t>
            </a:r>
            <a:r>
              <a:rPr lang="en-US" sz="3000" dirty="0"/>
              <a:t>of the Organization</a:t>
            </a:r>
          </a:p>
          <a:p>
            <a:pPr marL="1371600" lvl="2" indent="-457200">
              <a:buFont typeface="Arial" panose="020B0604020202020204" pitchFamily="34" charset="0"/>
              <a:buChar char="•"/>
            </a:pPr>
            <a:endParaRPr lang="en-US" sz="3200" b="1" dirty="0">
              <a:solidFill>
                <a:srgbClr val="0070C0"/>
              </a:solidFill>
            </a:endParaRPr>
          </a:p>
        </p:txBody>
      </p:sp>
      <p:sp>
        <p:nvSpPr>
          <p:cNvPr id="7" name="TextBox 6">
            <a:extLst>
              <a:ext uri="{FF2B5EF4-FFF2-40B4-BE49-F238E27FC236}">
                <a16:creationId xmlns:a16="http://schemas.microsoft.com/office/drawing/2014/main" id="{B1FE75FF-B1BB-46A5-B0A4-B582083B77A9}"/>
              </a:ext>
            </a:extLst>
          </p:cNvPr>
          <p:cNvSpPr txBox="1"/>
          <p:nvPr/>
        </p:nvSpPr>
        <p:spPr>
          <a:xfrm>
            <a:off x="2029824" y="4556345"/>
            <a:ext cx="6676104" cy="1685077"/>
          </a:xfrm>
          <a:prstGeom prst="rect">
            <a:avLst/>
          </a:prstGeom>
          <a:noFill/>
        </p:spPr>
        <p:txBody>
          <a:bodyPr wrap="square" rtlCol="0">
            <a:spAutoFit/>
          </a:bodyPr>
          <a:lstStyle/>
          <a:p>
            <a:pPr marL="0" lvl="2">
              <a:spcBef>
                <a:spcPts val="900"/>
              </a:spcBef>
            </a:pPr>
            <a:r>
              <a:rPr lang="en-US" sz="3200" b="1" i="1" u="sng" dirty="0">
                <a:solidFill>
                  <a:srgbClr val="FF0000"/>
                </a:solidFill>
              </a:rPr>
              <a:t>The challenge:</a:t>
            </a:r>
          </a:p>
          <a:p>
            <a:pPr marL="0" lvl="2">
              <a:spcBef>
                <a:spcPts val="900"/>
              </a:spcBef>
            </a:pPr>
            <a:r>
              <a:rPr lang="en-US" sz="3200" dirty="0"/>
              <a:t>Many </a:t>
            </a:r>
            <a:r>
              <a:rPr lang="en-US" sz="3200" b="1" dirty="0">
                <a:solidFill>
                  <a:srgbClr val="0070C0"/>
                </a:solidFill>
              </a:rPr>
              <a:t>departments</a:t>
            </a:r>
            <a:r>
              <a:rPr lang="en-US" sz="3200" dirty="0"/>
              <a:t> </a:t>
            </a:r>
            <a:r>
              <a:rPr lang="en-US" sz="3200" b="1" dirty="0">
                <a:solidFill>
                  <a:srgbClr val="00B050"/>
                </a:solidFill>
              </a:rPr>
              <a:t>lack the resources</a:t>
            </a:r>
            <a:r>
              <a:rPr lang="en-US" sz="3200" dirty="0"/>
              <a:t> to review and audit organizations</a:t>
            </a:r>
          </a:p>
        </p:txBody>
      </p:sp>
      <p:pic>
        <p:nvPicPr>
          <p:cNvPr id="3" name="Picture 2">
            <a:extLst>
              <a:ext uri="{FF2B5EF4-FFF2-40B4-BE49-F238E27FC236}">
                <a16:creationId xmlns:a16="http://schemas.microsoft.com/office/drawing/2014/main" id="{79E29281-B957-484A-99B3-707372293D08}"/>
              </a:ext>
            </a:extLst>
          </p:cNvPr>
          <p:cNvPicPr>
            <a:picLocks noChangeAspect="1"/>
          </p:cNvPicPr>
          <p:nvPr/>
        </p:nvPicPr>
        <p:blipFill>
          <a:blip r:embed="rId3"/>
          <a:stretch>
            <a:fillRect/>
          </a:stretch>
        </p:blipFill>
        <p:spPr>
          <a:xfrm>
            <a:off x="8954115" y="3429000"/>
            <a:ext cx="2857500" cy="2686050"/>
          </a:xfrm>
          <a:prstGeom prst="rect">
            <a:avLst/>
          </a:prstGeom>
        </p:spPr>
      </p:pic>
    </p:spTree>
    <p:extLst>
      <p:ext uri="{BB962C8B-B14F-4D97-AF65-F5344CB8AC3E}">
        <p14:creationId xmlns:p14="http://schemas.microsoft.com/office/powerpoint/2010/main" val="53061674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752600" y="152400"/>
            <a:ext cx="3581400" cy="1066800"/>
          </a:xfrm>
          <a:prstGeom prst="rect">
            <a:avLst/>
          </a:prstGeom>
          <a:solidFill>
            <a:srgbClr val="005D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p:cNvSpPr txBox="1"/>
          <p:nvPr/>
        </p:nvSpPr>
        <p:spPr>
          <a:xfrm>
            <a:off x="191193" y="362634"/>
            <a:ext cx="9410007" cy="646331"/>
          </a:xfrm>
          <a:prstGeom prst="rect">
            <a:avLst/>
          </a:prstGeom>
          <a:noFill/>
        </p:spPr>
        <p:txBody>
          <a:bodyPr wrap="square" rtlCol="0">
            <a:spAutoFit/>
          </a:bodyPr>
          <a:lstStyle/>
          <a:p>
            <a:r>
              <a:rPr lang="en-US" sz="3600" b="1" dirty="0">
                <a:solidFill>
                  <a:schemeClr val="bg1"/>
                </a:solidFill>
              </a:rPr>
              <a:t>Specialty Accreditation Programs for Regulators</a:t>
            </a:r>
          </a:p>
        </p:txBody>
      </p:sp>
      <p:sp>
        <p:nvSpPr>
          <p:cNvPr id="4" name="TextBox 3">
            <a:extLst>
              <a:ext uri="{FF2B5EF4-FFF2-40B4-BE49-F238E27FC236}">
                <a16:creationId xmlns:a16="http://schemas.microsoft.com/office/drawing/2014/main" id="{F907F86E-20CE-4721-A5A9-96F6CA366C87}"/>
              </a:ext>
            </a:extLst>
          </p:cNvPr>
          <p:cNvSpPr txBox="1"/>
          <p:nvPr/>
        </p:nvSpPr>
        <p:spPr>
          <a:xfrm>
            <a:off x="304758" y="2088951"/>
            <a:ext cx="10201504" cy="1477328"/>
          </a:xfrm>
          <a:prstGeom prst="rect">
            <a:avLst/>
          </a:prstGeom>
          <a:noFill/>
        </p:spPr>
        <p:txBody>
          <a:bodyPr wrap="square" rtlCol="0">
            <a:spAutoFit/>
          </a:bodyPr>
          <a:lstStyle/>
          <a:p>
            <a:r>
              <a:rPr lang="en-US" sz="3000" b="1" i="1" dirty="0"/>
              <a:t>For example</a:t>
            </a:r>
            <a:r>
              <a:rPr lang="en-US" sz="3000" b="1" dirty="0"/>
              <a:t>…IAS </a:t>
            </a:r>
            <a:r>
              <a:rPr lang="en-US" sz="3000" dirty="0"/>
              <a:t>provides </a:t>
            </a:r>
            <a:r>
              <a:rPr lang="en-US" sz="3000" b="1" dirty="0">
                <a:solidFill>
                  <a:srgbClr val="0070C0"/>
                </a:solidFill>
              </a:rPr>
              <a:t>Code Enforcement </a:t>
            </a:r>
            <a:r>
              <a:rPr lang="en-US" sz="3000" dirty="0"/>
              <a:t>support to</a:t>
            </a:r>
            <a:r>
              <a:rPr lang="en-US" sz="3000" b="1" dirty="0"/>
              <a:t> </a:t>
            </a:r>
            <a:r>
              <a:rPr lang="en-US" sz="3000" b="1" dirty="0">
                <a:solidFill>
                  <a:srgbClr val="0070C0"/>
                </a:solidFill>
              </a:rPr>
              <a:t>Building Officials</a:t>
            </a:r>
            <a:r>
              <a:rPr lang="en-US" sz="3000" dirty="0">
                <a:solidFill>
                  <a:srgbClr val="0070C0"/>
                </a:solidFill>
              </a:rPr>
              <a:t> </a:t>
            </a:r>
            <a:r>
              <a:rPr lang="en-US" sz="3000" dirty="0"/>
              <a:t>by </a:t>
            </a:r>
            <a:r>
              <a:rPr lang="en-US" sz="3000" b="1" dirty="0"/>
              <a:t>accrediting </a:t>
            </a:r>
            <a:r>
              <a:rPr lang="en-US" sz="3000" dirty="0"/>
              <a:t>the </a:t>
            </a:r>
            <a:r>
              <a:rPr lang="en-US" sz="3000" b="1" dirty="0">
                <a:solidFill>
                  <a:srgbClr val="00B050"/>
                </a:solidFill>
              </a:rPr>
              <a:t>Management System </a:t>
            </a:r>
            <a:r>
              <a:rPr lang="en-US" sz="3000" dirty="0"/>
              <a:t>and</a:t>
            </a:r>
            <a:r>
              <a:rPr lang="en-US" sz="3000" b="1" dirty="0">
                <a:solidFill>
                  <a:srgbClr val="00B050"/>
                </a:solidFill>
              </a:rPr>
              <a:t> Inspection Practices </a:t>
            </a:r>
            <a:r>
              <a:rPr lang="en-US" sz="3000" dirty="0"/>
              <a:t>of </a:t>
            </a:r>
            <a:r>
              <a:rPr lang="en-US" sz="3000" b="1" u="sng" dirty="0"/>
              <a:t>Fabricators</a:t>
            </a:r>
            <a:r>
              <a:rPr lang="en-US" sz="3000" dirty="0"/>
              <a:t>:</a:t>
            </a:r>
            <a:endParaRPr lang="en-US" sz="3000" b="1" dirty="0">
              <a:solidFill>
                <a:srgbClr val="0070C0"/>
              </a:solidFill>
            </a:endParaRPr>
          </a:p>
        </p:txBody>
      </p:sp>
      <p:sp>
        <p:nvSpPr>
          <p:cNvPr id="9" name="TextBox 8">
            <a:extLst>
              <a:ext uri="{FF2B5EF4-FFF2-40B4-BE49-F238E27FC236}">
                <a16:creationId xmlns:a16="http://schemas.microsoft.com/office/drawing/2014/main" id="{3E6B9389-379E-485F-9D7C-913BA45A4D1B}"/>
              </a:ext>
            </a:extLst>
          </p:cNvPr>
          <p:cNvSpPr txBox="1"/>
          <p:nvPr/>
        </p:nvSpPr>
        <p:spPr>
          <a:xfrm>
            <a:off x="175428" y="3566279"/>
            <a:ext cx="11711814" cy="3139321"/>
          </a:xfrm>
          <a:prstGeom prst="rect">
            <a:avLst/>
          </a:prstGeom>
          <a:noFill/>
        </p:spPr>
        <p:txBody>
          <a:bodyPr wrap="square" rtlCol="0">
            <a:spAutoFit/>
          </a:bodyPr>
          <a:lstStyle/>
          <a:p>
            <a:pPr marL="914400" lvl="1" indent="-457200">
              <a:buFont typeface="Arial" panose="020B0604020202020204" pitchFamily="34" charset="0"/>
              <a:buChar char="•"/>
            </a:pPr>
            <a:r>
              <a:rPr lang="en-US" sz="2300" dirty="0"/>
              <a:t>IAS provides verification that accredited </a:t>
            </a:r>
            <a:r>
              <a:rPr lang="en-US" sz="2300" b="1" dirty="0"/>
              <a:t>fabricators of </a:t>
            </a:r>
            <a:r>
              <a:rPr lang="en-US" sz="2300" b="1" dirty="0">
                <a:solidFill>
                  <a:srgbClr val="00B050"/>
                </a:solidFill>
              </a:rPr>
              <a:t>structural steel</a:t>
            </a:r>
            <a:r>
              <a:rPr lang="en-US" sz="2300" b="1" dirty="0"/>
              <a:t> </a:t>
            </a:r>
            <a:r>
              <a:rPr lang="en-US" sz="2300" dirty="0"/>
              <a:t>(</a:t>
            </a:r>
            <a:r>
              <a:rPr lang="en-US" sz="2300" b="1" dirty="0">
                <a:hlinkClick r:id="rId3"/>
              </a:rPr>
              <a:t>AC172</a:t>
            </a:r>
            <a:r>
              <a:rPr lang="en-US" sz="2300" dirty="0"/>
              <a:t>), </a:t>
            </a:r>
            <a:r>
              <a:rPr lang="en-US" sz="2300" b="1" dirty="0">
                <a:solidFill>
                  <a:srgbClr val="00B050"/>
                </a:solidFill>
              </a:rPr>
              <a:t>reinforced and precast/pre-stressed concrete</a:t>
            </a:r>
            <a:r>
              <a:rPr lang="en-US" sz="2300" b="1" dirty="0"/>
              <a:t> </a:t>
            </a:r>
            <a:r>
              <a:rPr lang="en-US" sz="2300" dirty="0"/>
              <a:t>(</a:t>
            </a:r>
            <a:r>
              <a:rPr lang="en-US" sz="2300" b="1" dirty="0">
                <a:hlinkClick r:id="rId4"/>
              </a:rPr>
              <a:t>AC157</a:t>
            </a:r>
            <a:r>
              <a:rPr lang="en-US" sz="2300" dirty="0"/>
              <a:t>) and </a:t>
            </a:r>
            <a:r>
              <a:rPr lang="en-US" sz="2300" b="1" dirty="0">
                <a:solidFill>
                  <a:srgbClr val="00B050"/>
                </a:solidFill>
              </a:rPr>
              <a:t>wood wall panels </a:t>
            </a:r>
            <a:r>
              <a:rPr lang="en-US" sz="2300" dirty="0"/>
              <a:t>(</a:t>
            </a:r>
            <a:r>
              <a:rPr lang="en-US" sz="2300" b="1" dirty="0">
                <a:hlinkClick r:id="rId5"/>
              </a:rPr>
              <a:t>AC196</a:t>
            </a:r>
            <a:r>
              <a:rPr lang="en-US" sz="2300" dirty="0"/>
              <a:t>) meet the requirements in </a:t>
            </a:r>
            <a:r>
              <a:rPr lang="en-US" sz="2300" b="1" dirty="0"/>
              <a:t>Chapter 17 of the International Building Code® and IAS accreditation criteria.</a:t>
            </a:r>
          </a:p>
          <a:p>
            <a:pPr marL="914400" lvl="1" indent="-457200">
              <a:spcBef>
                <a:spcPts val="600"/>
              </a:spcBef>
              <a:buFont typeface="Arial" panose="020B0604020202020204" pitchFamily="34" charset="0"/>
              <a:buChar char="•"/>
            </a:pPr>
            <a:r>
              <a:rPr lang="en-US" sz="2300" dirty="0"/>
              <a:t>Getting accredited for the above fabricator programs involves</a:t>
            </a:r>
          </a:p>
          <a:p>
            <a:pPr marL="1828800" lvl="3" indent="-344488">
              <a:spcBef>
                <a:spcPts val="600"/>
              </a:spcBef>
              <a:buFont typeface="Arial" panose="020B0604020202020204" pitchFamily="34" charset="0"/>
              <a:buChar char="•"/>
            </a:pPr>
            <a:r>
              <a:rPr lang="en-US" sz="2100" dirty="0"/>
              <a:t>Assessing the fabricator’s </a:t>
            </a:r>
            <a:r>
              <a:rPr lang="en-US" sz="2100" b="1" dirty="0"/>
              <a:t>management system</a:t>
            </a:r>
          </a:p>
          <a:p>
            <a:pPr marL="1828800" lvl="3" indent="-344488">
              <a:spcBef>
                <a:spcPts val="600"/>
              </a:spcBef>
              <a:buFont typeface="Arial" panose="020B0604020202020204" pitchFamily="34" charset="0"/>
              <a:buChar char="•"/>
            </a:pPr>
            <a:r>
              <a:rPr lang="en-US" sz="2100" dirty="0"/>
              <a:t>Verifying that on-site inspections meet </a:t>
            </a:r>
            <a:r>
              <a:rPr lang="en-US" sz="2100" b="1" dirty="0"/>
              <a:t>industry standards </a:t>
            </a:r>
            <a:r>
              <a:rPr lang="en-US" sz="2100" dirty="0"/>
              <a:t>and </a:t>
            </a:r>
            <a:r>
              <a:rPr lang="en-US" sz="2100" b="1" dirty="0"/>
              <a:t>IAS accreditation criteria</a:t>
            </a:r>
            <a:r>
              <a:rPr lang="en-US" sz="2100" dirty="0"/>
              <a:t>.</a:t>
            </a:r>
          </a:p>
          <a:p>
            <a:pPr marL="1828800" lvl="3" indent="-344488">
              <a:spcBef>
                <a:spcPts val="600"/>
              </a:spcBef>
              <a:buFont typeface="Arial" panose="020B0604020202020204" pitchFamily="34" charset="0"/>
              <a:buChar char="•"/>
            </a:pPr>
            <a:r>
              <a:rPr lang="en-US" sz="2100" dirty="0"/>
              <a:t>Ongoing periodic assessments as required by the </a:t>
            </a:r>
            <a:r>
              <a:rPr lang="en-US" sz="2100" b="1" dirty="0"/>
              <a:t>Building Code</a:t>
            </a:r>
            <a:r>
              <a:rPr lang="en-US" sz="2100" dirty="0"/>
              <a:t>.</a:t>
            </a:r>
          </a:p>
        </p:txBody>
      </p:sp>
      <p:sp>
        <p:nvSpPr>
          <p:cNvPr id="3" name="Rectangle 2">
            <a:extLst>
              <a:ext uri="{FF2B5EF4-FFF2-40B4-BE49-F238E27FC236}">
                <a16:creationId xmlns:a16="http://schemas.microsoft.com/office/drawing/2014/main" id="{79D450FD-8144-4E0D-A342-B98AB8A510A3}"/>
              </a:ext>
            </a:extLst>
          </p:cNvPr>
          <p:cNvSpPr/>
          <p:nvPr/>
        </p:nvSpPr>
        <p:spPr>
          <a:xfrm>
            <a:off x="304758" y="1504176"/>
            <a:ext cx="7278456" cy="584775"/>
          </a:xfrm>
          <a:prstGeom prst="rect">
            <a:avLst/>
          </a:prstGeom>
        </p:spPr>
        <p:txBody>
          <a:bodyPr wrap="square">
            <a:spAutoFit/>
          </a:bodyPr>
          <a:lstStyle/>
          <a:p>
            <a:pPr marL="0" lvl="2">
              <a:spcBef>
                <a:spcPts val="900"/>
              </a:spcBef>
            </a:pPr>
            <a:r>
              <a:rPr lang="en-US" sz="3200" b="1" i="1" dirty="0">
                <a:solidFill>
                  <a:srgbClr val="FF0000"/>
                </a:solidFill>
              </a:rPr>
              <a:t>The solution… </a:t>
            </a:r>
            <a:r>
              <a:rPr lang="en-US" sz="3000" b="1" dirty="0">
                <a:solidFill>
                  <a:srgbClr val="00B050"/>
                </a:solidFill>
              </a:rPr>
              <a:t>Specialty Accreditation: </a:t>
            </a:r>
          </a:p>
        </p:txBody>
      </p:sp>
    </p:spTree>
    <p:extLst>
      <p:ext uri="{BB962C8B-B14F-4D97-AF65-F5344CB8AC3E}">
        <p14:creationId xmlns:p14="http://schemas.microsoft.com/office/powerpoint/2010/main" val="206411162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752600" y="152400"/>
            <a:ext cx="3581400" cy="1066800"/>
          </a:xfrm>
          <a:prstGeom prst="rect">
            <a:avLst/>
          </a:prstGeom>
          <a:solidFill>
            <a:srgbClr val="005D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p:cNvSpPr txBox="1"/>
          <p:nvPr/>
        </p:nvSpPr>
        <p:spPr>
          <a:xfrm>
            <a:off x="191193" y="362634"/>
            <a:ext cx="9410007" cy="646331"/>
          </a:xfrm>
          <a:prstGeom prst="rect">
            <a:avLst/>
          </a:prstGeom>
          <a:noFill/>
        </p:spPr>
        <p:txBody>
          <a:bodyPr wrap="square" rtlCol="0">
            <a:spAutoFit/>
          </a:bodyPr>
          <a:lstStyle/>
          <a:p>
            <a:r>
              <a:rPr lang="en-US" sz="3600" b="1" dirty="0">
                <a:solidFill>
                  <a:schemeClr val="bg1"/>
                </a:solidFill>
              </a:rPr>
              <a:t>Specialty Accreditation Programs for Regulators</a:t>
            </a:r>
          </a:p>
        </p:txBody>
      </p:sp>
      <p:sp>
        <p:nvSpPr>
          <p:cNvPr id="4" name="TextBox 3">
            <a:extLst>
              <a:ext uri="{FF2B5EF4-FFF2-40B4-BE49-F238E27FC236}">
                <a16:creationId xmlns:a16="http://schemas.microsoft.com/office/drawing/2014/main" id="{F907F86E-20CE-4721-A5A9-96F6CA366C87}"/>
              </a:ext>
            </a:extLst>
          </p:cNvPr>
          <p:cNvSpPr txBox="1"/>
          <p:nvPr/>
        </p:nvSpPr>
        <p:spPr>
          <a:xfrm>
            <a:off x="191194" y="1547488"/>
            <a:ext cx="10201504" cy="1477328"/>
          </a:xfrm>
          <a:prstGeom prst="rect">
            <a:avLst/>
          </a:prstGeom>
          <a:noFill/>
        </p:spPr>
        <p:txBody>
          <a:bodyPr wrap="square" rtlCol="0">
            <a:spAutoFit/>
          </a:bodyPr>
          <a:lstStyle/>
          <a:p>
            <a:r>
              <a:rPr lang="en-US" sz="3000" b="1" dirty="0"/>
              <a:t>IAS </a:t>
            </a:r>
            <a:r>
              <a:rPr lang="en-US" sz="3000" dirty="0"/>
              <a:t>also provides </a:t>
            </a:r>
            <a:r>
              <a:rPr lang="en-US" sz="3000" b="1" dirty="0">
                <a:solidFill>
                  <a:srgbClr val="0070C0"/>
                </a:solidFill>
              </a:rPr>
              <a:t>Code Enforcement </a:t>
            </a:r>
            <a:r>
              <a:rPr lang="en-US" sz="3000" dirty="0"/>
              <a:t>support to</a:t>
            </a:r>
            <a:r>
              <a:rPr lang="en-US" sz="3000" b="1" dirty="0"/>
              <a:t> </a:t>
            </a:r>
            <a:r>
              <a:rPr lang="en-US" sz="3000" b="1" dirty="0">
                <a:solidFill>
                  <a:srgbClr val="0070C0"/>
                </a:solidFill>
              </a:rPr>
              <a:t>Building Officials</a:t>
            </a:r>
            <a:r>
              <a:rPr lang="en-US" sz="3000" dirty="0">
                <a:solidFill>
                  <a:srgbClr val="0070C0"/>
                </a:solidFill>
              </a:rPr>
              <a:t> </a:t>
            </a:r>
            <a:r>
              <a:rPr lang="en-US" sz="3000" dirty="0"/>
              <a:t>by </a:t>
            </a:r>
            <a:r>
              <a:rPr lang="en-US" sz="3000" b="1" dirty="0"/>
              <a:t>accrediting </a:t>
            </a:r>
            <a:r>
              <a:rPr lang="en-US" sz="3000" dirty="0"/>
              <a:t>the </a:t>
            </a:r>
            <a:r>
              <a:rPr lang="en-US" sz="3000" b="1" dirty="0">
                <a:solidFill>
                  <a:srgbClr val="00B050"/>
                </a:solidFill>
              </a:rPr>
              <a:t>Management System </a:t>
            </a:r>
            <a:r>
              <a:rPr lang="en-US" sz="3000" dirty="0"/>
              <a:t>and</a:t>
            </a:r>
            <a:r>
              <a:rPr lang="en-US" sz="3000" b="1" dirty="0">
                <a:solidFill>
                  <a:srgbClr val="00B050"/>
                </a:solidFill>
              </a:rPr>
              <a:t> Inspection Practices </a:t>
            </a:r>
            <a:r>
              <a:rPr lang="en-US" sz="3000" dirty="0"/>
              <a:t>of </a:t>
            </a:r>
            <a:r>
              <a:rPr lang="en-US" sz="3000" b="1" u="sng" dirty="0"/>
              <a:t>Special Inspection Agencies</a:t>
            </a:r>
            <a:r>
              <a:rPr lang="en-US" sz="3000" dirty="0"/>
              <a:t>:</a:t>
            </a:r>
            <a:endParaRPr lang="en-US" sz="3000" b="1" dirty="0">
              <a:solidFill>
                <a:srgbClr val="0070C0"/>
              </a:solidFill>
            </a:endParaRPr>
          </a:p>
        </p:txBody>
      </p:sp>
      <p:sp>
        <p:nvSpPr>
          <p:cNvPr id="9" name="TextBox 8">
            <a:extLst>
              <a:ext uri="{FF2B5EF4-FFF2-40B4-BE49-F238E27FC236}">
                <a16:creationId xmlns:a16="http://schemas.microsoft.com/office/drawing/2014/main" id="{3E6B9389-379E-485F-9D7C-913BA45A4D1B}"/>
              </a:ext>
            </a:extLst>
          </p:cNvPr>
          <p:cNvSpPr txBox="1"/>
          <p:nvPr/>
        </p:nvSpPr>
        <p:spPr>
          <a:xfrm>
            <a:off x="-67895" y="3117148"/>
            <a:ext cx="11896372" cy="2831544"/>
          </a:xfrm>
          <a:prstGeom prst="rect">
            <a:avLst/>
          </a:prstGeom>
          <a:noFill/>
        </p:spPr>
        <p:txBody>
          <a:bodyPr wrap="square" rtlCol="0">
            <a:spAutoFit/>
          </a:bodyPr>
          <a:lstStyle/>
          <a:p>
            <a:pPr marL="914400" lvl="1" indent="-457200">
              <a:buFont typeface="Arial" panose="020B0604020202020204" pitchFamily="34" charset="0"/>
              <a:buChar char="•"/>
            </a:pPr>
            <a:r>
              <a:rPr lang="en-US" sz="2300" dirty="0"/>
              <a:t>IAS provides verification that accredited </a:t>
            </a:r>
            <a:r>
              <a:rPr lang="en-US" sz="2300" b="1" dirty="0">
                <a:solidFill>
                  <a:srgbClr val="00B050"/>
                </a:solidFill>
              </a:rPr>
              <a:t>Special Inspection Agencies </a:t>
            </a:r>
            <a:r>
              <a:rPr lang="en-US" sz="2300" dirty="0"/>
              <a:t>(</a:t>
            </a:r>
            <a:r>
              <a:rPr lang="en-US" sz="2300" b="1" dirty="0">
                <a:hlinkClick r:id="rId3"/>
              </a:rPr>
              <a:t>AC291</a:t>
            </a:r>
            <a:r>
              <a:rPr lang="en-US" sz="2300" dirty="0"/>
              <a:t>) performing certain specialized inspections prescribed in the construction code meet the requirements in </a:t>
            </a:r>
            <a:r>
              <a:rPr lang="en-US" sz="2300" b="1" dirty="0"/>
              <a:t>Chapter 17 of the International Building Code® and IAS accreditation criteria</a:t>
            </a:r>
            <a:r>
              <a:rPr lang="en-US" sz="2300" dirty="0"/>
              <a:t>. </a:t>
            </a:r>
          </a:p>
          <a:p>
            <a:pPr marL="914400" lvl="1" indent="-457200">
              <a:spcBef>
                <a:spcPts val="600"/>
              </a:spcBef>
              <a:buFont typeface="Arial" panose="020B0604020202020204" pitchFamily="34" charset="0"/>
              <a:buChar char="•"/>
            </a:pPr>
            <a:r>
              <a:rPr lang="en-US" sz="2300" dirty="0"/>
              <a:t>Getting accredited for special inspection involves</a:t>
            </a:r>
          </a:p>
          <a:p>
            <a:pPr marL="1828800" lvl="3" indent="-457200">
              <a:spcBef>
                <a:spcPts val="600"/>
              </a:spcBef>
              <a:buFont typeface="Arial" panose="020B0604020202020204" pitchFamily="34" charset="0"/>
              <a:buChar char="•"/>
            </a:pPr>
            <a:r>
              <a:rPr lang="en-US" sz="2100" dirty="0"/>
              <a:t>Assessing the agency’s </a:t>
            </a:r>
            <a:r>
              <a:rPr lang="en-US" sz="2100" b="1" dirty="0"/>
              <a:t>management system</a:t>
            </a:r>
          </a:p>
          <a:p>
            <a:pPr marL="1828800" lvl="3" indent="-457200">
              <a:spcBef>
                <a:spcPts val="600"/>
              </a:spcBef>
              <a:buFont typeface="Arial" panose="020B0604020202020204" pitchFamily="34" charset="0"/>
              <a:buChar char="•"/>
            </a:pPr>
            <a:r>
              <a:rPr lang="en-US" sz="2100" dirty="0"/>
              <a:t>Verifying that practices meet </a:t>
            </a:r>
            <a:r>
              <a:rPr lang="en-US" sz="2100" b="1" dirty="0"/>
              <a:t>industry standards </a:t>
            </a:r>
            <a:r>
              <a:rPr lang="en-US" sz="2100" dirty="0"/>
              <a:t>and </a:t>
            </a:r>
            <a:r>
              <a:rPr lang="en-US" sz="2100" b="1" dirty="0"/>
              <a:t>IAS accreditation criteria</a:t>
            </a:r>
            <a:r>
              <a:rPr lang="en-US" sz="2100" dirty="0"/>
              <a:t>.</a:t>
            </a:r>
          </a:p>
          <a:p>
            <a:pPr marL="1828800" lvl="3" indent="-457200">
              <a:spcBef>
                <a:spcPts val="600"/>
              </a:spcBef>
              <a:buFont typeface="Arial" panose="020B0604020202020204" pitchFamily="34" charset="0"/>
              <a:buChar char="•"/>
            </a:pPr>
            <a:r>
              <a:rPr lang="en-US" sz="2100" dirty="0"/>
              <a:t>Ongoing periodic assessments as required by the accreditation standard</a:t>
            </a:r>
          </a:p>
        </p:txBody>
      </p:sp>
    </p:spTree>
    <p:extLst>
      <p:ext uri="{BB962C8B-B14F-4D97-AF65-F5344CB8AC3E}">
        <p14:creationId xmlns:p14="http://schemas.microsoft.com/office/powerpoint/2010/main" val="329494082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752600" y="152400"/>
            <a:ext cx="3581400" cy="1066800"/>
          </a:xfrm>
          <a:prstGeom prst="rect">
            <a:avLst/>
          </a:prstGeom>
          <a:solidFill>
            <a:srgbClr val="005D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p:cNvSpPr txBox="1"/>
          <p:nvPr/>
        </p:nvSpPr>
        <p:spPr>
          <a:xfrm>
            <a:off x="191193" y="362634"/>
            <a:ext cx="9410007" cy="646331"/>
          </a:xfrm>
          <a:prstGeom prst="rect">
            <a:avLst/>
          </a:prstGeom>
          <a:noFill/>
        </p:spPr>
        <p:txBody>
          <a:bodyPr wrap="square" rtlCol="0">
            <a:spAutoFit/>
          </a:bodyPr>
          <a:lstStyle/>
          <a:p>
            <a:r>
              <a:rPr lang="en-US" sz="3600" b="1" dirty="0">
                <a:solidFill>
                  <a:schemeClr val="bg1"/>
                </a:solidFill>
              </a:rPr>
              <a:t>Specialty Accreditation Programs for Regulators</a:t>
            </a:r>
          </a:p>
        </p:txBody>
      </p:sp>
      <p:sp>
        <p:nvSpPr>
          <p:cNvPr id="4" name="TextBox 3">
            <a:extLst>
              <a:ext uri="{FF2B5EF4-FFF2-40B4-BE49-F238E27FC236}">
                <a16:creationId xmlns:a16="http://schemas.microsoft.com/office/drawing/2014/main" id="{F907F86E-20CE-4721-A5A9-96F6CA366C87}"/>
              </a:ext>
            </a:extLst>
          </p:cNvPr>
          <p:cNvSpPr txBox="1"/>
          <p:nvPr/>
        </p:nvSpPr>
        <p:spPr>
          <a:xfrm>
            <a:off x="237896" y="1502581"/>
            <a:ext cx="10201504" cy="1477328"/>
          </a:xfrm>
          <a:prstGeom prst="rect">
            <a:avLst/>
          </a:prstGeom>
          <a:noFill/>
        </p:spPr>
        <p:txBody>
          <a:bodyPr wrap="square" rtlCol="0">
            <a:spAutoFit/>
          </a:bodyPr>
          <a:lstStyle/>
          <a:p>
            <a:r>
              <a:rPr lang="en-US" sz="3000" b="1" dirty="0"/>
              <a:t>IAS </a:t>
            </a:r>
            <a:r>
              <a:rPr lang="en-US" sz="3000" dirty="0"/>
              <a:t>provides </a:t>
            </a:r>
            <a:r>
              <a:rPr lang="en-US" sz="3000" b="1" dirty="0">
                <a:solidFill>
                  <a:srgbClr val="0070C0"/>
                </a:solidFill>
              </a:rPr>
              <a:t>Code Enforcement </a:t>
            </a:r>
            <a:r>
              <a:rPr lang="en-US" sz="3000" dirty="0"/>
              <a:t>support to</a:t>
            </a:r>
            <a:r>
              <a:rPr lang="en-US" sz="3000" b="1" dirty="0"/>
              <a:t> </a:t>
            </a:r>
            <a:r>
              <a:rPr lang="en-US" sz="3000" b="1" dirty="0">
                <a:solidFill>
                  <a:srgbClr val="0070C0"/>
                </a:solidFill>
              </a:rPr>
              <a:t>Building Officials</a:t>
            </a:r>
            <a:r>
              <a:rPr lang="en-US" sz="3000" dirty="0">
                <a:solidFill>
                  <a:srgbClr val="0070C0"/>
                </a:solidFill>
              </a:rPr>
              <a:t> </a:t>
            </a:r>
            <a:r>
              <a:rPr lang="en-US" sz="3000" dirty="0"/>
              <a:t>by </a:t>
            </a:r>
            <a:r>
              <a:rPr lang="en-US" sz="3000" b="1" dirty="0"/>
              <a:t>accrediting </a:t>
            </a:r>
            <a:r>
              <a:rPr lang="en-US" sz="3000" dirty="0"/>
              <a:t>the </a:t>
            </a:r>
            <a:r>
              <a:rPr lang="en-US" sz="3000" b="1" dirty="0">
                <a:solidFill>
                  <a:srgbClr val="00B050"/>
                </a:solidFill>
              </a:rPr>
              <a:t>Inspection Programs </a:t>
            </a:r>
            <a:r>
              <a:rPr lang="en-US" sz="3000" dirty="0"/>
              <a:t>of </a:t>
            </a:r>
            <a:r>
              <a:rPr lang="en-US" sz="3000" b="1" u="sng" dirty="0"/>
              <a:t>Companies that Design and Fabricate Custom-Engineered Metal Building Systems</a:t>
            </a:r>
            <a:endParaRPr lang="en-US" sz="3000" b="1" u="sng" dirty="0">
              <a:solidFill>
                <a:srgbClr val="0070C0"/>
              </a:solidFill>
            </a:endParaRPr>
          </a:p>
        </p:txBody>
      </p:sp>
      <p:sp>
        <p:nvSpPr>
          <p:cNvPr id="9" name="TextBox 8">
            <a:extLst>
              <a:ext uri="{FF2B5EF4-FFF2-40B4-BE49-F238E27FC236}">
                <a16:creationId xmlns:a16="http://schemas.microsoft.com/office/drawing/2014/main" id="{3E6B9389-379E-485F-9D7C-913BA45A4D1B}"/>
              </a:ext>
            </a:extLst>
          </p:cNvPr>
          <p:cNvSpPr txBox="1"/>
          <p:nvPr/>
        </p:nvSpPr>
        <p:spPr>
          <a:xfrm>
            <a:off x="191194" y="3079297"/>
            <a:ext cx="11335280" cy="3493264"/>
          </a:xfrm>
          <a:prstGeom prst="rect">
            <a:avLst/>
          </a:prstGeom>
          <a:noFill/>
        </p:spPr>
        <p:txBody>
          <a:bodyPr wrap="square" rtlCol="0">
            <a:spAutoFit/>
          </a:bodyPr>
          <a:lstStyle/>
          <a:p>
            <a:pPr marL="973138" indent="-457200">
              <a:spcBef>
                <a:spcPts val="1800"/>
              </a:spcBef>
              <a:buFont typeface="Arial" panose="020B0604020202020204" pitchFamily="34" charset="0"/>
              <a:buChar char="•"/>
            </a:pPr>
            <a:r>
              <a:rPr lang="en-US" sz="2300" dirty="0"/>
              <a:t>IAS provides verification that accredited </a:t>
            </a:r>
            <a:r>
              <a:rPr lang="en-US" sz="2300" b="1" dirty="0">
                <a:solidFill>
                  <a:srgbClr val="00B050"/>
                </a:solidFill>
              </a:rPr>
              <a:t>Metal Building System Fabricators </a:t>
            </a:r>
            <a:r>
              <a:rPr lang="en-US" sz="2300" dirty="0"/>
              <a:t>(</a:t>
            </a:r>
            <a:r>
              <a:rPr lang="en-US" sz="2300" b="1" dirty="0">
                <a:hlinkClick r:id="rId3"/>
              </a:rPr>
              <a:t>AC472</a:t>
            </a:r>
            <a:r>
              <a:rPr lang="en-US" sz="2300" dirty="0"/>
              <a:t>) meet the requirements of the </a:t>
            </a:r>
            <a:r>
              <a:rPr lang="en-US" sz="2300" b="1" dirty="0"/>
              <a:t>International Building Code®</a:t>
            </a:r>
            <a:r>
              <a:rPr lang="en-US" sz="2300" dirty="0"/>
              <a:t>,</a:t>
            </a:r>
            <a:r>
              <a:rPr lang="en-US" sz="2300" b="1" dirty="0"/>
              <a:t> accreditation criteria </a:t>
            </a:r>
            <a:r>
              <a:rPr lang="en-US" sz="2300" dirty="0"/>
              <a:t>and </a:t>
            </a:r>
            <a:r>
              <a:rPr lang="en-US" sz="2300" b="1" dirty="0"/>
              <a:t>related standards</a:t>
            </a:r>
            <a:r>
              <a:rPr lang="en-US" sz="2300" dirty="0"/>
              <a:t>.</a:t>
            </a:r>
          </a:p>
          <a:p>
            <a:pPr marL="973138" indent="-457200">
              <a:spcBef>
                <a:spcPts val="1800"/>
              </a:spcBef>
              <a:buFont typeface="Arial" panose="020B0604020202020204" pitchFamily="34" charset="0"/>
              <a:buChar char="•"/>
            </a:pPr>
            <a:r>
              <a:rPr lang="en-US" sz="2300" dirty="0"/>
              <a:t>Getting accredited as a Metal Building System Fabricator involves:</a:t>
            </a:r>
          </a:p>
          <a:p>
            <a:pPr marL="1430338" lvl="1" indent="-457200">
              <a:spcBef>
                <a:spcPts val="1800"/>
              </a:spcBef>
              <a:buFont typeface="Arial" panose="020B0604020202020204" pitchFamily="34" charset="0"/>
              <a:buChar char="•"/>
            </a:pPr>
            <a:r>
              <a:rPr lang="en-US" sz="2100" dirty="0"/>
              <a:t>Assessing essential </a:t>
            </a:r>
            <a:r>
              <a:rPr lang="en-US" sz="2100" b="1" dirty="0"/>
              <a:t>inspection programs </a:t>
            </a:r>
            <a:r>
              <a:rPr lang="en-US" sz="2100" dirty="0"/>
              <a:t>related to</a:t>
            </a:r>
            <a:r>
              <a:rPr lang="en-US" sz="2100" b="1" dirty="0"/>
              <a:t> designing</a:t>
            </a:r>
            <a:r>
              <a:rPr lang="en-US" sz="2100" dirty="0"/>
              <a:t>, </a:t>
            </a:r>
            <a:r>
              <a:rPr lang="en-US" sz="2100" b="1" dirty="0"/>
              <a:t>specifying</a:t>
            </a:r>
            <a:r>
              <a:rPr lang="en-US" sz="2100" dirty="0"/>
              <a:t>, </a:t>
            </a:r>
            <a:r>
              <a:rPr lang="en-US" sz="2100" b="1" dirty="0"/>
              <a:t>building</a:t>
            </a:r>
            <a:r>
              <a:rPr lang="en-US" sz="2100" dirty="0"/>
              <a:t> and/or </a:t>
            </a:r>
            <a:r>
              <a:rPr lang="en-US" sz="2100" b="1" dirty="0"/>
              <a:t>approving</a:t>
            </a:r>
            <a:r>
              <a:rPr lang="en-US" sz="2100" dirty="0"/>
              <a:t> metal building systems.</a:t>
            </a:r>
          </a:p>
          <a:p>
            <a:pPr marL="1430338" lvl="1" indent="-457200">
              <a:spcBef>
                <a:spcPts val="1800"/>
              </a:spcBef>
              <a:buFont typeface="Arial" panose="020B0604020202020204" pitchFamily="34" charset="0"/>
              <a:buChar char="•"/>
            </a:pPr>
            <a:r>
              <a:rPr lang="en-US" sz="2100" b="1" dirty="0"/>
              <a:t>Ongoing periodic assessment </a:t>
            </a:r>
            <a:r>
              <a:rPr lang="en-US" sz="2100" dirty="0"/>
              <a:t>as required by the accreditation standard and the International Building Code</a:t>
            </a:r>
            <a:endParaRPr lang="en-US" sz="2800" dirty="0"/>
          </a:p>
        </p:txBody>
      </p:sp>
    </p:spTree>
    <p:extLst>
      <p:ext uri="{BB962C8B-B14F-4D97-AF65-F5344CB8AC3E}">
        <p14:creationId xmlns:p14="http://schemas.microsoft.com/office/powerpoint/2010/main" val="62901793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752600" y="152400"/>
            <a:ext cx="3581400" cy="1066800"/>
          </a:xfrm>
          <a:prstGeom prst="rect">
            <a:avLst/>
          </a:prstGeom>
          <a:solidFill>
            <a:srgbClr val="005D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p:cNvSpPr txBox="1"/>
          <p:nvPr/>
        </p:nvSpPr>
        <p:spPr>
          <a:xfrm>
            <a:off x="191193" y="362634"/>
            <a:ext cx="9410007" cy="646331"/>
          </a:xfrm>
          <a:prstGeom prst="rect">
            <a:avLst/>
          </a:prstGeom>
          <a:noFill/>
        </p:spPr>
        <p:txBody>
          <a:bodyPr wrap="square" rtlCol="0">
            <a:spAutoFit/>
          </a:bodyPr>
          <a:lstStyle/>
          <a:p>
            <a:r>
              <a:rPr lang="en-US" sz="3600" b="1" dirty="0">
                <a:solidFill>
                  <a:schemeClr val="bg1"/>
                </a:solidFill>
              </a:rPr>
              <a:t>Specialty Accreditation Programs for Regulators</a:t>
            </a:r>
          </a:p>
        </p:txBody>
      </p:sp>
      <p:sp>
        <p:nvSpPr>
          <p:cNvPr id="4" name="TextBox 3">
            <a:extLst>
              <a:ext uri="{FF2B5EF4-FFF2-40B4-BE49-F238E27FC236}">
                <a16:creationId xmlns:a16="http://schemas.microsoft.com/office/drawing/2014/main" id="{F907F86E-20CE-4721-A5A9-96F6CA366C87}"/>
              </a:ext>
            </a:extLst>
          </p:cNvPr>
          <p:cNvSpPr txBox="1"/>
          <p:nvPr/>
        </p:nvSpPr>
        <p:spPr>
          <a:xfrm>
            <a:off x="233248" y="1429434"/>
            <a:ext cx="10201504" cy="1477328"/>
          </a:xfrm>
          <a:prstGeom prst="rect">
            <a:avLst/>
          </a:prstGeom>
          <a:noFill/>
        </p:spPr>
        <p:txBody>
          <a:bodyPr wrap="square" rtlCol="0">
            <a:spAutoFit/>
          </a:bodyPr>
          <a:lstStyle/>
          <a:p>
            <a:r>
              <a:rPr lang="en-US" sz="3000" b="1" dirty="0"/>
              <a:t>IAS </a:t>
            </a:r>
            <a:r>
              <a:rPr lang="en-US" sz="3000" dirty="0"/>
              <a:t>provides </a:t>
            </a:r>
            <a:r>
              <a:rPr lang="en-US" sz="3000" b="1" dirty="0">
                <a:solidFill>
                  <a:srgbClr val="0070C0"/>
                </a:solidFill>
              </a:rPr>
              <a:t>Code Enforcement </a:t>
            </a:r>
            <a:r>
              <a:rPr lang="en-US" sz="3000" dirty="0"/>
              <a:t>support to</a:t>
            </a:r>
            <a:r>
              <a:rPr lang="en-US" sz="3000" b="1" dirty="0"/>
              <a:t> </a:t>
            </a:r>
            <a:r>
              <a:rPr lang="en-US" sz="3000" b="1" dirty="0">
                <a:solidFill>
                  <a:srgbClr val="0070C0"/>
                </a:solidFill>
              </a:rPr>
              <a:t>Building Officials</a:t>
            </a:r>
            <a:r>
              <a:rPr lang="en-US" sz="3000" dirty="0">
                <a:solidFill>
                  <a:srgbClr val="0070C0"/>
                </a:solidFill>
              </a:rPr>
              <a:t> </a:t>
            </a:r>
            <a:r>
              <a:rPr lang="en-US" sz="3000" dirty="0"/>
              <a:t>by </a:t>
            </a:r>
            <a:r>
              <a:rPr lang="en-US" sz="3000" b="1" dirty="0"/>
              <a:t>accrediting </a:t>
            </a:r>
            <a:r>
              <a:rPr lang="en-US" sz="3000" dirty="0"/>
              <a:t>the </a:t>
            </a:r>
            <a:r>
              <a:rPr lang="en-US" sz="3000" b="1" dirty="0">
                <a:solidFill>
                  <a:srgbClr val="00B050"/>
                </a:solidFill>
              </a:rPr>
              <a:t>Inspection Programs </a:t>
            </a:r>
            <a:r>
              <a:rPr lang="en-US" sz="3000" dirty="0"/>
              <a:t>of </a:t>
            </a:r>
            <a:r>
              <a:rPr lang="en-US" sz="3000" b="1" u="sng" dirty="0"/>
              <a:t>Manufacturers of Cold-formed Steel</a:t>
            </a:r>
            <a:endParaRPr lang="en-US" sz="3000" b="1" u="sng" dirty="0">
              <a:solidFill>
                <a:srgbClr val="0070C0"/>
              </a:solidFill>
            </a:endParaRPr>
          </a:p>
        </p:txBody>
      </p:sp>
      <p:sp>
        <p:nvSpPr>
          <p:cNvPr id="9" name="TextBox 8">
            <a:extLst>
              <a:ext uri="{FF2B5EF4-FFF2-40B4-BE49-F238E27FC236}">
                <a16:creationId xmlns:a16="http://schemas.microsoft.com/office/drawing/2014/main" id="{3E6B9389-379E-485F-9D7C-913BA45A4D1B}"/>
              </a:ext>
            </a:extLst>
          </p:cNvPr>
          <p:cNvSpPr txBox="1"/>
          <p:nvPr/>
        </p:nvSpPr>
        <p:spPr>
          <a:xfrm>
            <a:off x="191193" y="2921355"/>
            <a:ext cx="11335280" cy="3647152"/>
          </a:xfrm>
          <a:prstGeom prst="rect">
            <a:avLst/>
          </a:prstGeom>
          <a:noFill/>
        </p:spPr>
        <p:txBody>
          <a:bodyPr wrap="square" rtlCol="0">
            <a:spAutoFit/>
          </a:bodyPr>
          <a:lstStyle/>
          <a:p>
            <a:pPr marL="973138" indent="-457200">
              <a:spcBef>
                <a:spcPts val="1800"/>
              </a:spcBef>
              <a:buFont typeface="Arial" panose="020B0604020202020204" pitchFamily="34" charset="0"/>
              <a:buChar char="•"/>
            </a:pPr>
            <a:r>
              <a:rPr lang="en-US" sz="2300" dirty="0"/>
              <a:t>IAS provides verification that accredited </a:t>
            </a:r>
            <a:r>
              <a:rPr lang="en-US" sz="2300" b="1" dirty="0">
                <a:solidFill>
                  <a:srgbClr val="00B050"/>
                </a:solidFill>
              </a:rPr>
              <a:t>Cold-formed Steel Manufacturers </a:t>
            </a:r>
            <a:r>
              <a:rPr lang="en-US" sz="2300" dirty="0"/>
              <a:t>(</a:t>
            </a:r>
            <a:r>
              <a:rPr lang="en-US" sz="2300" b="1" dirty="0">
                <a:hlinkClick r:id="rId3"/>
              </a:rPr>
              <a:t>AC473</a:t>
            </a:r>
            <a:r>
              <a:rPr lang="en-US" sz="2300" dirty="0"/>
              <a:t>) who produce cold-formed purlins, Z- or C-shaped steel structural members or roll-formed sheeting meet the requirements of the </a:t>
            </a:r>
            <a:r>
              <a:rPr lang="en-US" sz="2300" b="1" dirty="0"/>
              <a:t>accreditation criteria </a:t>
            </a:r>
            <a:r>
              <a:rPr lang="en-US" sz="2300" dirty="0"/>
              <a:t>and </a:t>
            </a:r>
            <a:r>
              <a:rPr lang="en-US" sz="2300" b="1" dirty="0"/>
              <a:t>related</a:t>
            </a:r>
            <a:r>
              <a:rPr lang="en-US" sz="2300" dirty="0"/>
              <a:t>.</a:t>
            </a:r>
          </a:p>
          <a:p>
            <a:pPr marL="973138" indent="-457200">
              <a:spcBef>
                <a:spcPts val="1800"/>
              </a:spcBef>
              <a:buFont typeface="Arial" panose="020B0604020202020204" pitchFamily="34" charset="0"/>
              <a:buChar char="•"/>
            </a:pPr>
            <a:r>
              <a:rPr lang="en-US" sz="2300" dirty="0"/>
              <a:t>Getting accredited as a Cold-formed Steel Manufacture involves:</a:t>
            </a:r>
          </a:p>
          <a:p>
            <a:pPr marL="1430338" lvl="1" indent="-457200">
              <a:spcBef>
                <a:spcPts val="1800"/>
              </a:spcBef>
              <a:buFont typeface="Arial" panose="020B0604020202020204" pitchFamily="34" charset="0"/>
              <a:buChar char="•"/>
            </a:pPr>
            <a:r>
              <a:rPr lang="en-US" sz="2100" dirty="0"/>
              <a:t>Assessing </a:t>
            </a:r>
            <a:r>
              <a:rPr lang="en-US" sz="2100" b="1" dirty="0"/>
              <a:t>inspection programs</a:t>
            </a:r>
            <a:r>
              <a:rPr lang="en-US" sz="2100" dirty="0"/>
              <a:t> essential to cold-formed steel manufacturing</a:t>
            </a:r>
          </a:p>
          <a:p>
            <a:pPr marL="1430338" lvl="1" indent="-457200">
              <a:spcBef>
                <a:spcPts val="1200"/>
              </a:spcBef>
              <a:buFont typeface="Arial" panose="020B0604020202020204" pitchFamily="34" charset="0"/>
              <a:buChar char="•"/>
            </a:pPr>
            <a:r>
              <a:rPr lang="en-US" sz="2100" dirty="0"/>
              <a:t>Verifying personnel, organization, experience, knowledge, management system, and commitment essential to operate in accordance with specified requirements</a:t>
            </a:r>
          </a:p>
          <a:p>
            <a:pPr marL="1430338" lvl="1" indent="-457200">
              <a:spcBef>
                <a:spcPts val="1200"/>
              </a:spcBef>
              <a:buFont typeface="Arial" panose="020B0604020202020204" pitchFamily="34" charset="0"/>
              <a:buChar char="•"/>
            </a:pPr>
            <a:r>
              <a:rPr lang="en-US" sz="2100" b="1" dirty="0"/>
              <a:t>Ongoing periodic assessment </a:t>
            </a:r>
            <a:r>
              <a:rPr lang="en-US" sz="2100" dirty="0"/>
              <a:t>as requirement by the accreditation standard</a:t>
            </a:r>
            <a:endParaRPr lang="en-US" sz="2800" dirty="0"/>
          </a:p>
        </p:txBody>
      </p:sp>
    </p:spTree>
    <p:extLst>
      <p:ext uri="{BB962C8B-B14F-4D97-AF65-F5344CB8AC3E}">
        <p14:creationId xmlns:p14="http://schemas.microsoft.com/office/powerpoint/2010/main" val="238991593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752600" y="152400"/>
            <a:ext cx="3581400" cy="1066800"/>
          </a:xfrm>
          <a:prstGeom prst="rect">
            <a:avLst/>
          </a:prstGeom>
          <a:solidFill>
            <a:srgbClr val="005D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p:cNvSpPr txBox="1"/>
          <p:nvPr/>
        </p:nvSpPr>
        <p:spPr>
          <a:xfrm>
            <a:off x="191193" y="362634"/>
            <a:ext cx="9410007" cy="646331"/>
          </a:xfrm>
          <a:prstGeom prst="rect">
            <a:avLst/>
          </a:prstGeom>
          <a:noFill/>
        </p:spPr>
        <p:txBody>
          <a:bodyPr wrap="square" rtlCol="0">
            <a:spAutoFit/>
          </a:bodyPr>
          <a:lstStyle/>
          <a:p>
            <a:r>
              <a:rPr lang="en-US" sz="3600" b="1" dirty="0">
                <a:solidFill>
                  <a:schemeClr val="bg1"/>
                </a:solidFill>
              </a:rPr>
              <a:t>Specialty Accreditation Programs for Regulators</a:t>
            </a:r>
          </a:p>
        </p:txBody>
      </p:sp>
      <p:sp>
        <p:nvSpPr>
          <p:cNvPr id="4" name="TextBox 3">
            <a:extLst>
              <a:ext uri="{FF2B5EF4-FFF2-40B4-BE49-F238E27FC236}">
                <a16:creationId xmlns:a16="http://schemas.microsoft.com/office/drawing/2014/main" id="{F907F86E-20CE-4721-A5A9-96F6CA366C87}"/>
              </a:ext>
            </a:extLst>
          </p:cNvPr>
          <p:cNvSpPr txBox="1"/>
          <p:nvPr/>
        </p:nvSpPr>
        <p:spPr>
          <a:xfrm>
            <a:off x="237896" y="1502581"/>
            <a:ext cx="10201504" cy="1477328"/>
          </a:xfrm>
          <a:prstGeom prst="rect">
            <a:avLst/>
          </a:prstGeom>
          <a:noFill/>
        </p:spPr>
        <p:txBody>
          <a:bodyPr wrap="square" rtlCol="0">
            <a:spAutoFit/>
          </a:bodyPr>
          <a:lstStyle/>
          <a:p>
            <a:r>
              <a:rPr lang="en-US" sz="3000" b="1" dirty="0"/>
              <a:t>IAS </a:t>
            </a:r>
            <a:r>
              <a:rPr lang="en-US" sz="3000" dirty="0"/>
              <a:t>provides </a:t>
            </a:r>
            <a:r>
              <a:rPr lang="en-US" sz="3000" b="1" dirty="0">
                <a:solidFill>
                  <a:srgbClr val="0070C0"/>
                </a:solidFill>
              </a:rPr>
              <a:t>Code Enforcement </a:t>
            </a:r>
            <a:r>
              <a:rPr lang="en-US" sz="3000" dirty="0"/>
              <a:t>support to</a:t>
            </a:r>
            <a:r>
              <a:rPr lang="en-US" sz="3000" b="1" dirty="0"/>
              <a:t> </a:t>
            </a:r>
            <a:r>
              <a:rPr lang="en-US" sz="3000" b="1" dirty="0">
                <a:solidFill>
                  <a:srgbClr val="0070C0"/>
                </a:solidFill>
              </a:rPr>
              <a:t>Building Officials</a:t>
            </a:r>
            <a:r>
              <a:rPr lang="en-US" sz="3000" dirty="0">
                <a:solidFill>
                  <a:srgbClr val="0070C0"/>
                </a:solidFill>
              </a:rPr>
              <a:t> </a:t>
            </a:r>
            <a:r>
              <a:rPr lang="en-US" sz="3000" dirty="0"/>
              <a:t>by </a:t>
            </a:r>
            <a:r>
              <a:rPr lang="en-US" sz="3000" b="1" dirty="0"/>
              <a:t>accrediting </a:t>
            </a:r>
            <a:r>
              <a:rPr lang="en-US" sz="3000" dirty="0"/>
              <a:t>the </a:t>
            </a:r>
            <a:r>
              <a:rPr lang="en-US" sz="3000" b="1" dirty="0">
                <a:solidFill>
                  <a:srgbClr val="00B050"/>
                </a:solidFill>
              </a:rPr>
              <a:t>Inspection Programs </a:t>
            </a:r>
            <a:r>
              <a:rPr lang="en-US" sz="3000" dirty="0"/>
              <a:t>of </a:t>
            </a:r>
            <a:r>
              <a:rPr lang="en-US" sz="3000" b="1" u="sng" dirty="0"/>
              <a:t>Companies that Assemble Metal Building Systems</a:t>
            </a:r>
            <a:endParaRPr lang="en-US" sz="3000" b="1" u="sng" dirty="0">
              <a:solidFill>
                <a:srgbClr val="0070C0"/>
              </a:solidFill>
            </a:endParaRPr>
          </a:p>
        </p:txBody>
      </p:sp>
      <p:sp>
        <p:nvSpPr>
          <p:cNvPr id="9" name="TextBox 8">
            <a:extLst>
              <a:ext uri="{FF2B5EF4-FFF2-40B4-BE49-F238E27FC236}">
                <a16:creationId xmlns:a16="http://schemas.microsoft.com/office/drawing/2014/main" id="{3E6B9389-379E-485F-9D7C-913BA45A4D1B}"/>
              </a:ext>
            </a:extLst>
          </p:cNvPr>
          <p:cNvSpPr txBox="1"/>
          <p:nvPr/>
        </p:nvSpPr>
        <p:spPr>
          <a:xfrm>
            <a:off x="191194" y="3079297"/>
            <a:ext cx="11335280" cy="3016210"/>
          </a:xfrm>
          <a:prstGeom prst="rect">
            <a:avLst/>
          </a:prstGeom>
          <a:noFill/>
        </p:spPr>
        <p:txBody>
          <a:bodyPr wrap="square" rtlCol="0">
            <a:spAutoFit/>
          </a:bodyPr>
          <a:lstStyle/>
          <a:p>
            <a:pPr marL="973138" indent="-457200">
              <a:spcBef>
                <a:spcPts val="1800"/>
              </a:spcBef>
              <a:buFont typeface="Arial" panose="020B0604020202020204" pitchFamily="34" charset="0"/>
              <a:buChar char="•"/>
            </a:pPr>
            <a:r>
              <a:rPr lang="en-US" sz="2300" dirty="0"/>
              <a:t>IAS provides verification that accredited </a:t>
            </a:r>
            <a:r>
              <a:rPr lang="en-US" sz="2300" b="1" dirty="0">
                <a:solidFill>
                  <a:srgbClr val="00B050"/>
                </a:solidFill>
              </a:rPr>
              <a:t>Metal Building System Assemblers </a:t>
            </a:r>
            <a:r>
              <a:rPr lang="en-US" sz="2300" dirty="0"/>
              <a:t>(</a:t>
            </a:r>
            <a:r>
              <a:rPr lang="en-US" sz="2300" b="1" dirty="0">
                <a:hlinkClick r:id="rId3"/>
              </a:rPr>
              <a:t>AC478</a:t>
            </a:r>
            <a:r>
              <a:rPr lang="en-US" sz="2300" dirty="0"/>
              <a:t>) meet the requirements of the </a:t>
            </a:r>
            <a:r>
              <a:rPr lang="en-US" sz="2300" b="1" dirty="0"/>
              <a:t>International Building Code®</a:t>
            </a:r>
            <a:r>
              <a:rPr lang="en-US" sz="2300" dirty="0"/>
              <a:t>,</a:t>
            </a:r>
            <a:r>
              <a:rPr lang="en-US" sz="2300" b="1" dirty="0"/>
              <a:t> accreditation criteria </a:t>
            </a:r>
            <a:r>
              <a:rPr lang="en-US" sz="2300" dirty="0"/>
              <a:t>and </a:t>
            </a:r>
            <a:r>
              <a:rPr lang="en-US" sz="2300" b="1" dirty="0"/>
              <a:t>related standards</a:t>
            </a:r>
            <a:r>
              <a:rPr lang="en-US" sz="2300" dirty="0"/>
              <a:t>.</a:t>
            </a:r>
          </a:p>
          <a:p>
            <a:pPr marL="973138" indent="-457200">
              <a:spcBef>
                <a:spcPts val="1800"/>
              </a:spcBef>
              <a:buFont typeface="Arial" panose="020B0604020202020204" pitchFamily="34" charset="0"/>
              <a:buChar char="•"/>
            </a:pPr>
            <a:r>
              <a:rPr lang="en-US" sz="2300" dirty="0"/>
              <a:t>Getting accredited as a Metal Building Assembler involves:</a:t>
            </a:r>
          </a:p>
          <a:p>
            <a:pPr marL="1430338" lvl="1" indent="-457200">
              <a:spcBef>
                <a:spcPts val="1200"/>
              </a:spcBef>
              <a:buFont typeface="Arial" panose="020B0604020202020204" pitchFamily="34" charset="0"/>
              <a:buChar char="•"/>
            </a:pPr>
            <a:r>
              <a:rPr lang="en-US" sz="2100" dirty="0"/>
              <a:t>Assessing the company’s management system, assembly processes, internal safety, training programs, periodic jobsite inspections and more</a:t>
            </a:r>
          </a:p>
          <a:p>
            <a:pPr marL="1430338" lvl="1" indent="-457200">
              <a:spcBef>
                <a:spcPts val="1200"/>
              </a:spcBef>
              <a:buFont typeface="Arial" panose="020B0604020202020204" pitchFamily="34" charset="0"/>
              <a:buChar char="•"/>
            </a:pPr>
            <a:r>
              <a:rPr lang="en-US" sz="2100" b="1" dirty="0"/>
              <a:t>Ongoing periodic assessment </a:t>
            </a:r>
            <a:r>
              <a:rPr lang="en-US" sz="2100" dirty="0"/>
              <a:t>as requirement by the accreditation standard</a:t>
            </a:r>
            <a:endParaRPr lang="en-US" sz="2800" dirty="0"/>
          </a:p>
        </p:txBody>
      </p:sp>
    </p:spTree>
    <p:extLst>
      <p:ext uri="{BB962C8B-B14F-4D97-AF65-F5344CB8AC3E}">
        <p14:creationId xmlns:p14="http://schemas.microsoft.com/office/powerpoint/2010/main" val="38362107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752600" y="152400"/>
            <a:ext cx="3581400" cy="1066800"/>
          </a:xfrm>
          <a:prstGeom prst="rect">
            <a:avLst/>
          </a:prstGeom>
          <a:solidFill>
            <a:srgbClr val="005D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p:cNvSpPr txBox="1"/>
          <p:nvPr/>
        </p:nvSpPr>
        <p:spPr>
          <a:xfrm>
            <a:off x="191193" y="362634"/>
            <a:ext cx="9410007" cy="646331"/>
          </a:xfrm>
          <a:prstGeom prst="rect">
            <a:avLst/>
          </a:prstGeom>
          <a:noFill/>
        </p:spPr>
        <p:txBody>
          <a:bodyPr wrap="square" rtlCol="0">
            <a:spAutoFit/>
          </a:bodyPr>
          <a:lstStyle/>
          <a:p>
            <a:r>
              <a:rPr lang="en-US" sz="3600" b="1" dirty="0">
                <a:solidFill>
                  <a:schemeClr val="bg1"/>
                </a:solidFill>
              </a:rPr>
              <a:t>Specialty Accreditation Programs for Regulators</a:t>
            </a:r>
          </a:p>
        </p:txBody>
      </p:sp>
      <p:sp>
        <p:nvSpPr>
          <p:cNvPr id="4" name="TextBox 3">
            <a:extLst>
              <a:ext uri="{FF2B5EF4-FFF2-40B4-BE49-F238E27FC236}">
                <a16:creationId xmlns:a16="http://schemas.microsoft.com/office/drawing/2014/main" id="{F907F86E-20CE-4721-A5A9-96F6CA366C87}"/>
              </a:ext>
            </a:extLst>
          </p:cNvPr>
          <p:cNvSpPr txBox="1"/>
          <p:nvPr/>
        </p:nvSpPr>
        <p:spPr>
          <a:xfrm>
            <a:off x="191194" y="1388097"/>
            <a:ext cx="10201504" cy="1477328"/>
          </a:xfrm>
          <a:prstGeom prst="rect">
            <a:avLst/>
          </a:prstGeom>
          <a:noFill/>
        </p:spPr>
        <p:txBody>
          <a:bodyPr wrap="square" rtlCol="0">
            <a:spAutoFit/>
          </a:bodyPr>
          <a:lstStyle/>
          <a:p>
            <a:r>
              <a:rPr lang="en-US" sz="3000" b="1" dirty="0"/>
              <a:t>IAS </a:t>
            </a:r>
            <a:r>
              <a:rPr lang="en-US" sz="3000" dirty="0"/>
              <a:t>provides </a:t>
            </a:r>
            <a:r>
              <a:rPr lang="en-US" sz="3000" b="1" dirty="0">
                <a:solidFill>
                  <a:srgbClr val="0070C0"/>
                </a:solidFill>
              </a:rPr>
              <a:t>Code Enforcement </a:t>
            </a:r>
            <a:r>
              <a:rPr lang="en-US" sz="3000" dirty="0"/>
              <a:t>support to</a:t>
            </a:r>
            <a:r>
              <a:rPr lang="en-US" sz="3000" b="1" dirty="0"/>
              <a:t> </a:t>
            </a:r>
            <a:r>
              <a:rPr lang="en-US" sz="3000" b="1" dirty="0">
                <a:solidFill>
                  <a:srgbClr val="0070C0"/>
                </a:solidFill>
              </a:rPr>
              <a:t>Building Officials</a:t>
            </a:r>
            <a:r>
              <a:rPr lang="en-US" sz="3000" dirty="0">
                <a:solidFill>
                  <a:srgbClr val="0070C0"/>
                </a:solidFill>
              </a:rPr>
              <a:t> </a:t>
            </a:r>
            <a:r>
              <a:rPr lang="en-US" sz="3000" dirty="0"/>
              <a:t>by </a:t>
            </a:r>
            <a:r>
              <a:rPr lang="en-US" sz="3000" b="1" dirty="0"/>
              <a:t>accrediting </a:t>
            </a:r>
            <a:r>
              <a:rPr lang="en-US" sz="3000" dirty="0"/>
              <a:t>the </a:t>
            </a:r>
            <a:r>
              <a:rPr lang="en-US" sz="3000" b="1" dirty="0">
                <a:solidFill>
                  <a:srgbClr val="00B050"/>
                </a:solidFill>
              </a:rPr>
              <a:t>Permitting, Plan Review and Inspection Practices of </a:t>
            </a:r>
            <a:r>
              <a:rPr lang="en-US" sz="3000" b="1" u="sng" dirty="0"/>
              <a:t>Regulatory Bodies and BSSPs</a:t>
            </a:r>
            <a:endParaRPr lang="en-US" sz="3000" b="1" u="sng" dirty="0">
              <a:solidFill>
                <a:srgbClr val="0070C0"/>
              </a:solidFill>
            </a:endParaRPr>
          </a:p>
        </p:txBody>
      </p:sp>
      <p:pic>
        <p:nvPicPr>
          <p:cNvPr id="2050" name="Picture 2" descr="https://tse2.mm.bing.net/th?id=OIP.YGVZN9At_53UE6pLslLprAHaEB&amp;pid=Api&amp;P=0&amp;w=300&amp;h=300">
            <a:extLst>
              <a:ext uri="{FF2B5EF4-FFF2-40B4-BE49-F238E27FC236}">
                <a16:creationId xmlns:a16="http://schemas.microsoft.com/office/drawing/2014/main" id="{BA55AC28-6BC5-43D3-B778-B55FC05626B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64242" y="4380530"/>
            <a:ext cx="3819787" cy="2075418"/>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7ECB1E72-36F9-4911-A59C-DCC4F8A4921F}"/>
              </a:ext>
            </a:extLst>
          </p:cNvPr>
          <p:cNvSpPr/>
          <p:nvPr/>
        </p:nvSpPr>
        <p:spPr>
          <a:xfrm>
            <a:off x="-94033" y="2857036"/>
            <a:ext cx="11571316" cy="1523494"/>
          </a:xfrm>
          <a:prstGeom prst="rect">
            <a:avLst/>
          </a:prstGeom>
        </p:spPr>
        <p:txBody>
          <a:bodyPr wrap="square">
            <a:spAutoFit/>
          </a:bodyPr>
          <a:lstStyle/>
          <a:p>
            <a:pPr marL="973138" indent="-457200">
              <a:spcBef>
                <a:spcPts val="1800"/>
              </a:spcBef>
              <a:buFont typeface="Arial" panose="020B0604020202020204" pitchFamily="34" charset="0"/>
              <a:buChar char="•"/>
            </a:pPr>
            <a:r>
              <a:rPr lang="en-US" sz="2300" dirty="0"/>
              <a:t>IAS provides verification that accredited </a:t>
            </a:r>
            <a:r>
              <a:rPr lang="en-US" sz="2300" b="1" dirty="0">
                <a:solidFill>
                  <a:srgbClr val="00B050"/>
                </a:solidFill>
              </a:rPr>
              <a:t>Building Departments and Building Safety Service Providers (BSSPs) </a:t>
            </a:r>
            <a:r>
              <a:rPr lang="en-US" sz="2300" dirty="0"/>
              <a:t>(</a:t>
            </a:r>
            <a:r>
              <a:rPr lang="en-US" sz="2400" b="1" dirty="0">
                <a:hlinkClick r:id="rId4"/>
              </a:rPr>
              <a:t>AC251</a:t>
            </a:r>
            <a:r>
              <a:rPr lang="en-US" sz="2300" dirty="0"/>
              <a:t>) and </a:t>
            </a:r>
            <a:r>
              <a:rPr lang="en-US" sz="2300" b="1" dirty="0">
                <a:solidFill>
                  <a:srgbClr val="00B050"/>
                </a:solidFill>
              </a:rPr>
              <a:t>Fire Prevention Departments </a:t>
            </a:r>
            <a:r>
              <a:rPr lang="en-US" sz="2300" dirty="0"/>
              <a:t>(</a:t>
            </a:r>
            <a:r>
              <a:rPr lang="en-US" sz="2400" b="1" dirty="0">
                <a:hlinkClick r:id="rId5"/>
              </a:rPr>
              <a:t>AC426</a:t>
            </a:r>
            <a:r>
              <a:rPr lang="en-US" sz="2400" dirty="0"/>
              <a:t>) </a:t>
            </a:r>
            <a:r>
              <a:rPr lang="en-US" sz="2300" dirty="0"/>
              <a:t>meet the requirements of the </a:t>
            </a:r>
            <a:r>
              <a:rPr lang="en-US" sz="2300" b="1" dirty="0"/>
              <a:t>International Building/Fire Code®</a:t>
            </a:r>
            <a:r>
              <a:rPr lang="en-US" sz="2300" dirty="0"/>
              <a:t>,</a:t>
            </a:r>
            <a:r>
              <a:rPr lang="en-US" sz="2300" b="1" dirty="0"/>
              <a:t> accreditation criteria </a:t>
            </a:r>
            <a:r>
              <a:rPr lang="en-US" sz="2300" dirty="0"/>
              <a:t>and </a:t>
            </a:r>
            <a:r>
              <a:rPr lang="en-US" sz="2300" b="1" dirty="0"/>
              <a:t>related standards</a:t>
            </a:r>
            <a:r>
              <a:rPr lang="en-US" sz="2300" dirty="0"/>
              <a:t>.</a:t>
            </a:r>
            <a:endParaRPr lang="en-US" dirty="0"/>
          </a:p>
        </p:txBody>
      </p:sp>
      <p:sp>
        <p:nvSpPr>
          <p:cNvPr id="8" name="Rectangle 7">
            <a:extLst>
              <a:ext uri="{FF2B5EF4-FFF2-40B4-BE49-F238E27FC236}">
                <a16:creationId xmlns:a16="http://schemas.microsoft.com/office/drawing/2014/main" id="{1AC91C46-250C-4A31-9637-88525596EFFA}"/>
              </a:ext>
            </a:extLst>
          </p:cNvPr>
          <p:cNvSpPr/>
          <p:nvPr/>
        </p:nvSpPr>
        <p:spPr>
          <a:xfrm>
            <a:off x="207971" y="4380530"/>
            <a:ext cx="7635736" cy="2200602"/>
          </a:xfrm>
          <a:prstGeom prst="rect">
            <a:avLst/>
          </a:prstGeom>
        </p:spPr>
        <p:txBody>
          <a:bodyPr wrap="square">
            <a:spAutoFit/>
          </a:bodyPr>
          <a:lstStyle/>
          <a:p>
            <a:pPr marL="973138" indent="-457200">
              <a:spcBef>
                <a:spcPts val="1800"/>
              </a:spcBef>
              <a:buFont typeface="Arial" panose="020B0604020202020204" pitchFamily="34" charset="0"/>
              <a:buChar char="•"/>
            </a:pPr>
            <a:r>
              <a:rPr lang="en-US" sz="2300" dirty="0"/>
              <a:t>Getting accredited as a Regulatory Body involves:</a:t>
            </a:r>
          </a:p>
          <a:p>
            <a:pPr marL="1258888" lvl="1" indent="-171450">
              <a:spcBef>
                <a:spcPts val="1200"/>
              </a:spcBef>
              <a:buFont typeface="Arial" panose="020B0604020202020204" pitchFamily="34" charset="0"/>
              <a:buChar char="•"/>
            </a:pPr>
            <a:r>
              <a:rPr lang="en-US" sz="2100" dirty="0"/>
              <a:t>Assessing the plan review, permitting, and inspections activity and quality management system</a:t>
            </a:r>
          </a:p>
          <a:p>
            <a:pPr marL="1258888" lvl="1" indent="-171450">
              <a:spcBef>
                <a:spcPts val="1200"/>
              </a:spcBef>
              <a:buFont typeface="Arial" panose="020B0604020202020204" pitchFamily="34" charset="0"/>
              <a:buChar char="•"/>
            </a:pPr>
            <a:r>
              <a:rPr lang="en-US" sz="2100" dirty="0"/>
              <a:t>Verifying adequate personnel, expertise, training, etc.</a:t>
            </a:r>
          </a:p>
          <a:p>
            <a:pPr marL="1258888" lvl="1" indent="-171450">
              <a:spcBef>
                <a:spcPts val="1200"/>
              </a:spcBef>
              <a:buFont typeface="Arial" panose="020B0604020202020204" pitchFamily="34" charset="0"/>
              <a:buChar char="•"/>
            </a:pPr>
            <a:r>
              <a:rPr lang="en-US" sz="2100" dirty="0"/>
              <a:t>Ongoing periodic assessments as required by the criteria</a:t>
            </a:r>
            <a:endParaRPr lang="en-US" dirty="0"/>
          </a:p>
        </p:txBody>
      </p:sp>
    </p:spTree>
    <p:extLst>
      <p:ext uri="{BB962C8B-B14F-4D97-AF65-F5344CB8AC3E}">
        <p14:creationId xmlns:p14="http://schemas.microsoft.com/office/powerpoint/2010/main" val="404669047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752600" y="152400"/>
            <a:ext cx="3581400" cy="1066800"/>
          </a:xfrm>
          <a:prstGeom prst="rect">
            <a:avLst/>
          </a:prstGeom>
          <a:solidFill>
            <a:srgbClr val="005D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p:cNvSpPr txBox="1"/>
          <p:nvPr/>
        </p:nvSpPr>
        <p:spPr>
          <a:xfrm>
            <a:off x="191193" y="362634"/>
            <a:ext cx="9410007" cy="646331"/>
          </a:xfrm>
          <a:prstGeom prst="rect">
            <a:avLst/>
          </a:prstGeom>
          <a:noFill/>
        </p:spPr>
        <p:txBody>
          <a:bodyPr wrap="square" rtlCol="0">
            <a:spAutoFit/>
          </a:bodyPr>
          <a:lstStyle/>
          <a:p>
            <a:r>
              <a:rPr lang="en-US" sz="3600" b="1" dirty="0">
                <a:solidFill>
                  <a:schemeClr val="bg1"/>
                </a:solidFill>
              </a:rPr>
              <a:t>Additional Accreditation Information</a:t>
            </a:r>
          </a:p>
        </p:txBody>
      </p:sp>
      <p:sp>
        <p:nvSpPr>
          <p:cNvPr id="4" name="TextBox 3">
            <a:extLst>
              <a:ext uri="{FF2B5EF4-FFF2-40B4-BE49-F238E27FC236}">
                <a16:creationId xmlns:a16="http://schemas.microsoft.com/office/drawing/2014/main" id="{F907F86E-20CE-4721-A5A9-96F6CA366C87}"/>
              </a:ext>
            </a:extLst>
          </p:cNvPr>
          <p:cNvSpPr txBox="1"/>
          <p:nvPr/>
        </p:nvSpPr>
        <p:spPr>
          <a:xfrm>
            <a:off x="233246" y="1647589"/>
            <a:ext cx="10851849" cy="3662541"/>
          </a:xfrm>
          <a:prstGeom prst="rect">
            <a:avLst/>
          </a:prstGeom>
          <a:noFill/>
        </p:spPr>
        <p:txBody>
          <a:bodyPr wrap="square" rtlCol="0">
            <a:spAutoFit/>
          </a:bodyPr>
          <a:lstStyle/>
          <a:p>
            <a:r>
              <a:rPr lang="en-US" sz="3000" dirty="0"/>
              <a:t>Accreditation programs can be developed to address </a:t>
            </a:r>
            <a:r>
              <a:rPr lang="en-US" sz="3000" b="1" dirty="0">
                <a:solidFill>
                  <a:schemeClr val="accent5"/>
                </a:solidFill>
              </a:rPr>
              <a:t>any challenge </a:t>
            </a:r>
            <a:r>
              <a:rPr lang="en-US" sz="3000" dirty="0"/>
              <a:t>faced by building safety professionals</a:t>
            </a:r>
          </a:p>
          <a:p>
            <a:pPr marL="457200" indent="-457200">
              <a:buFont typeface="Arial" panose="020B0604020202020204" pitchFamily="34" charset="0"/>
              <a:buChar char="•"/>
            </a:pPr>
            <a:r>
              <a:rPr lang="en-US" sz="2800" b="1" dirty="0">
                <a:solidFill>
                  <a:schemeClr val="accent5"/>
                </a:solidFill>
              </a:rPr>
              <a:t>Prerequisite:</a:t>
            </a:r>
            <a:r>
              <a:rPr lang="en-US" sz="2800" dirty="0"/>
              <a:t> must be driven by a need to improve </a:t>
            </a:r>
            <a:r>
              <a:rPr lang="en-US" sz="2800" b="1" dirty="0">
                <a:solidFill>
                  <a:srgbClr val="00B050"/>
                </a:solidFill>
              </a:rPr>
              <a:t>safety</a:t>
            </a:r>
            <a:r>
              <a:rPr lang="en-US" sz="2800" dirty="0"/>
              <a:t> and </a:t>
            </a:r>
            <a:r>
              <a:rPr lang="en-US" sz="2800" b="1" dirty="0">
                <a:solidFill>
                  <a:srgbClr val="00B050"/>
                </a:solidFill>
              </a:rPr>
              <a:t>quality</a:t>
            </a:r>
            <a:r>
              <a:rPr lang="en-US" sz="2800" dirty="0"/>
              <a:t> in construction (not just financially driven)</a:t>
            </a:r>
          </a:p>
          <a:p>
            <a:pPr marL="457200" indent="-457200">
              <a:buFont typeface="Arial" panose="020B0604020202020204" pitchFamily="34" charset="0"/>
              <a:buChar char="•"/>
            </a:pPr>
            <a:r>
              <a:rPr lang="en-US" sz="2800" b="1" dirty="0">
                <a:solidFill>
                  <a:srgbClr val="00B050"/>
                </a:solidFill>
              </a:rPr>
              <a:t>No cost </a:t>
            </a:r>
            <a:r>
              <a:rPr lang="en-US" sz="2800" dirty="0"/>
              <a:t>to requestor to develop new criteria as long as prerequisite is satisfied</a:t>
            </a:r>
          </a:p>
          <a:p>
            <a:r>
              <a:rPr lang="en-US" sz="3000" dirty="0"/>
              <a:t>For additional information, please visit </a:t>
            </a:r>
            <a:r>
              <a:rPr lang="en-US" sz="3000" dirty="0">
                <a:hlinkClick r:id="rId3"/>
              </a:rPr>
              <a:t>www.iasonline.org</a:t>
            </a:r>
            <a:r>
              <a:rPr lang="en-US" sz="3000" dirty="0"/>
              <a:t> or contact:</a:t>
            </a:r>
          </a:p>
        </p:txBody>
      </p:sp>
      <p:sp>
        <p:nvSpPr>
          <p:cNvPr id="9" name="TextBox 8">
            <a:extLst>
              <a:ext uri="{FF2B5EF4-FFF2-40B4-BE49-F238E27FC236}">
                <a16:creationId xmlns:a16="http://schemas.microsoft.com/office/drawing/2014/main" id="{C99785B7-7098-400A-BA4F-26175386F040}"/>
              </a:ext>
            </a:extLst>
          </p:cNvPr>
          <p:cNvSpPr txBox="1"/>
          <p:nvPr/>
        </p:nvSpPr>
        <p:spPr>
          <a:xfrm>
            <a:off x="7105457" y="5310130"/>
            <a:ext cx="4853297" cy="1384995"/>
          </a:xfrm>
          <a:prstGeom prst="rect">
            <a:avLst/>
          </a:prstGeom>
          <a:noFill/>
        </p:spPr>
        <p:txBody>
          <a:bodyPr wrap="square" rtlCol="0">
            <a:spAutoFit/>
          </a:bodyPr>
          <a:lstStyle/>
          <a:p>
            <a:pPr algn="ctr"/>
            <a:r>
              <a:rPr lang="en-US" sz="2400" dirty="0">
                <a:solidFill>
                  <a:srgbClr val="234D34"/>
                </a:solidFill>
              </a:rPr>
              <a:t>Ms. Kellee Fernandez</a:t>
            </a:r>
          </a:p>
          <a:p>
            <a:pPr algn="ctr"/>
            <a:r>
              <a:rPr lang="en-US" sz="2000" dirty="0">
                <a:solidFill>
                  <a:srgbClr val="234D34"/>
                </a:solidFill>
              </a:rPr>
              <a:t>IAS Accreditation Officer—Regulatory Programs</a:t>
            </a:r>
          </a:p>
          <a:p>
            <a:pPr algn="ctr"/>
            <a:r>
              <a:rPr lang="en-US" sz="2000" dirty="0">
                <a:solidFill>
                  <a:srgbClr val="234D34"/>
                </a:solidFill>
              </a:rPr>
              <a:t>kfernandez@iasonline.org</a:t>
            </a:r>
          </a:p>
        </p:txBody>
      </p:sp>
      <p:sp>
        <p:nvSpPr>
          <p:cNvPr id="10" name="TextBox 9">
            <a:extLst>
              <a:ext uri="{FF2B5EF4-FFF2-40B4-BE49-F238E27FC236}">
                <a16:creationId xmlns:a16="http://schemas.microsoft.com/office/drawing/2014/main" id="{5A30A75B-BCB8-4826-8336-02DB41F8E7A6}"/>
              </a:ext>
            </a:extLst>
          </p:cNvPr>
          <p:cNvSpPr txBox="1"/>
          <p:nvPr/>
        </p:nvSpPr>
        <p:spPr>
          <a:xfrm>
            <a:off x="1752600" y="5310130"/>
            <a:ext cx="4853297" cy="1384995"/>
          </a:xfrm>
          <a:prstGeom prst="rect">
            <a:avLst/>
          </a:prstGeom>
          <a:noFill/>
        </p:spPr>
        <p:txBody>
          <a:bodyPr wrap="square" rtlCol="0">
            <a:spAutoFit/>
          </a:bodyPr>
          <a:lstStyle/>
          <a:p>
            <a:pPr algn="ctr"/>
            <a:r>
              <a:rPr lang="en-US" sz="2400" dirty="0">
                <a:solidFill>
                  <a:srgbClr val="234D34"/>
                </a:solidFill>
              </a:rPr>
              <a:t>Ms. Sandi McCracken</a:t>
            </a:r>
          </a:p>
          <a:p>
            <a:pPr algn="ctr"/>
            <a:r>
              <a:rPr lang="en-US" sz="2000" dirty="0">
                <a:solidFill>
                  <a:srgbClr val="234D34"/>
                </a:solidFill>
              </a:rPr>
              <a:t>IAS Director of Construction &amp; Industrial Relations</a:t>
            </a:r>
          </a:p>
          <a:p>
            <a:pPr algn="ctr"/>
            <a:r>
              <a:rPr lang="en-US" sz="2000" dirty="0">
                <a:solidFill>
                  <a:srgbClr val="234D34"/>
                </a:solidFill>
              </a:rPr>
              <a:t>smccracken@iasonline.org</a:t>
            </a:r>
          </a:p>
        </p:txBody>
      </p:sp>
    </p:spTree>
    <p:extLst>
      <p:ext uri="{BB962C8B-B14F-4D97-AF65-F5344CB8AC3E}">
        <p14:creationId xmlns:p14="http://schemas.microsoft.com/office/powerpoint/2010/main" val="260569066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flipH="1">
            <a:off x="254320" y="119678"/>
            <a:ext cx="9130311" cy="1200329"/>
          </a:xfrm>
          <a:prstGeom prst="rect">
            <a:avLst/>
          </a:prstGeom>
          <a:noFill/>
        </p:spPr>
        <p:txBody>
          <a:bodyPr wrap="square" rtlCol="0">
            <a:spAutoFit/>
          </a:bodyPr>
          <a:lstStyle>
            <a:defPPr>
              <a:defRPr lang="en-US"/>
            </a:defPPr>
            <a:lvl1pPr>
              <a:defRPr sz="3600" b="1">
                <a:solidFill>
                  <a:schemeClr val="bg1"/>
                </a:solidFill>
              </a:defRPr>
            </a:lvl1pPr>
          </a:lstStyle>
          <a:p>
            <a:r>
              <a:rPr lang="en-US" dirty="0"/>
              <a:t>ICC Evaluation Service:</a:t>
            </a:r>
          </a:p>
          <a:p>
            <a:r>
              <a:rPr lang="en-US" dirty="0"/>
              <a:t>A Subsidiary of the International Code Council</a:t>
            </a:r>
          </a:p>
        </p:txBody>
      </p:sp>
      <p:sp>
        <p:nvSpPr>
          <p:cNvPr id="4" name="TextBox 3">
            <a:extLst>
              <a:ext uri="{FF2B5EF4-FFF2-40B4-BE49-F238E27FC236}">
                <a16:creationId xmlns:a16="http://schemas.microsoft.com/office/drawing/2014/main" id="{ED6D483B-3986-4778-8055-F3E415DD9ECC}"/>
              </a:ext>
            </a:extLst>
          </p:cNvPr>
          <p:cNvSpPr txBox="1"/>
          <p:nvPr/>
        </p:nvSpPr>
        <p:spPr>
          <a:xfrm>
            <a:off x="254320" y="1664369"/>
            <a:ext cx="10927027" cy="3785652"/>
          </a:xfrm>
          <a:prstGeom prst="rect">
            <a:avLst/>
          </a:prstGeom>
          <a:noFill/>
        </p:spPr>
        <p:txBody>
          <a:bodyPr wrap="square" rtlCol="0">
            <a:spAutoFit/>
          </a:bodyPr>
          <a:lstStyle/>
          <a:p>
            <a:pPr marL="457200" indent="-457200">
              <a:buClr>
                <a:schemeClr val="tx1"/>
              </a:buClr>
              <a:buFont typeface="Arial" panose="020B0604020202020204" pitchFamily="34" charset="0"/>
              <a:buChar char="•"/>
            </a:pPr>
            <a:r>
              <a:rPr lang="en-US" sz="3000" dirty="0"/>
              <a:t>Accredited by ANSI, the Standards Council of Canada (SCC) and EMA in Mexico to ISO/IEC 17065</a:t>
            </a:r>
          </a:p>
          <a:p>
            <a:pPr marL="457200" indent="-457200">
              <a:buClr>
                <a:schemeClr val="tx1"/>
              </a:buClr>
              <a:buFont typeface="Arial" panose="020B0604020202020204" pitchFamily="34" charset="0"/>
              <a:buChar char="•"/>
            </a:pPr>
            <a:r>
              <a:rPr lang="en-US" sz="3000" dirty="0"/>
              <a:t>Staffed by </a:t>
            </a:r>
            <a:r>
              <a:rPr lang="en-US" sz="3000" b="1" dirty="0">
                <a:solidFill>
                  <a:srgbClr val="0070C0"/>
                </a:solidFill>
                <a:cs typeface="Arial" pitchFamily="34" charset="0"/>
              </a:rPr>
              <a:t>licensed professional engineers </a:t>
            </a:r>
            <a:r>
              <a:rPr lang="en-US" sz="3000" dirty="0">
                <a:cs typeface="Arial" pitchFamily="34" charset="0"/>
              </a:rPr>
              <a:t>in a variety of disciplines (Structural, Mechanical, Civil, etc.) who evaluate </a:t>
            </a:r>
            <a:r>
              <a:rPr lang="en-US" sz="3000" b="1" dirty="0">
                <a:solidFill>
                  <a:srgbClr val="00B050"/>
                </a:solidFill>
                <a:cs typeface="Arial" pitchFamily="34" charset="0"/>
              </a:rPr>
              <a:t>building products </a:t>
            </a:r>
            <a:r>
              <a:rPr lang="en-US" sz="3000" dirty="0">
                <a:cs typeface="Arial" pitchFamily="34" charset="0"/>
              </a:rPr>
              <a:t>for compliance with </a:t>
            </a:r>
            <a:r>
              <a:rPr lang="en-US" sz="3000" b="1" dirty="0">
                <a:solidFill>
                  <a:srgbClr val="00B050"/>
                </a:solidFill>
                <a:cs typeface="Arial" pitchFamily="34" charset="0"/>
              </a:rPr>
              <a:t>building codes </a:t>
            </a:r>
            <a:r>
              <a:rPr lang="en-US" sz="3000" dirty="0">
                <a:cs typeface="Arial" pitchFamily="34" charset="0"/>
              </a:rPr>
              <a:t>and </a:t>
            </a:r>
            <a:r>
              <a:rPr lang="en-US" sz="3000" b="1" dirty="0">
                <a:solidFill>
                  <a:srgbClr val="00B050"/>
                </a:solidFill>
                <a:cs typeface="Arial" pitchFamily="34" charset="0"/>
              </a:rPr>
              <a:t>standards</a:t>
            </a:r>
          </a:p>
          <a:p>
            <a:pPr marL="457200" indent="-457200">
              <a:buClr>
                <a:schemeClr val="tx1"/>
              </a:buClr>
              <a:buFont typeface="Arial" panose="020B0604020202020204" pitchFamily="34" charset="0"/>
              <a:buChar char="•"/>
            </a:pPr>
            <a:r>
              <a:rPr lang="en-US" sz="3000" dirty="0"/>
              <a:t>Special expertise in developing and interpreting ICC-ES Acceptance Criteria (ACs) for </a:t>
            </a:r>
            <a:r>
              <a:rPr lang="en-US" sz="3000" b="1" dirty="0">
                <a:solidFill>
                  <a:schemeClr val="accent5"/>
                </a:solidFill>
              </a:rPr>
              <a:t>innovative products</a:t>
            </a:r>
          </a:p>
        </p:txBody>
      </p:sp>
    </p:spTree>
    <p:extLst>
      <p:ext uri="{BB962C8B-B14F-4D97-AF65-F5344CB8AC3E}">
        <p14:creationId xmlns:p14="http://schemas.microsoft.com/office/powerpoint/2010/main" val="41595690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p:cNvSpPr txBox="1">
            <a:spLocks/>
          </p:cNvSpPr>
          <p:nvPr/>
        </p:nvSpPr>
        <p:spPr>
          <a:xfrm>
            <a:off x="4114800" y="1868162"/>
            <a:ext cx="7567448" cy="4645571"/>
          </a:xfrm>
          <a:prstGeom prst="rect">
            <a:avLst/>
          </a:prstGeom>
        </p:spPr>
        <p:txBody>
          <a:bodyPr>
            <a:normAutofit lnSpcReduction="10000"/>
          </a:bodyPr>
          <a:lstStyle/>
          <a:p>
            <a:pPr marL="571500" lvl="1" indent="-457200">
              <a:spcBef>
                <a:spcPts val="1200"/>
              </a:spcBef>
              <a:spcAft>
                <a:spcPts val="1800"/>
              </a:spcAft>
              <a:buFont typeface="Arial" panose="020B0604020202020204" pitchFamily="34" charset="0"/>
              <a:buChar char="•"/>
              <a:defRPr/>
            </a:pPr>
            <a:r>
              <a:rPr lang="en-US" sz="3000" dirty="0">
                <a:cs typeface="Arial" pitchFamily="34" charset="0"/>
              </a:rPr>
              <a:t>Review of products against a </a:t>
            </a:r>
            <a:r>
              <a:rPr lang="en-US" sz="3000" b="1" dirty="0">
                <a:solidFill>
                  <a:srgbClr val="00B050"/>
                </a:solidFill>
              </a:rPr>
              <a:t>standard</a:t>
            </a:r>
            <a:r>
              <a:rPr lang="en-US" sz="3000" dirty="0">
                <a:cs typeface="Arial" pitchFamily="34" charset="0"/>
              </a:rPr>
              <a:t>, </a:t>
            </a:r>
            <a:br>
              <a:rPr lang="en-US" sz="3000" dirty="0">
                <a:cs typeface="Arial" pitchFamily="34" charset="0"/>
              </a:rPr>
            </a:br>
            <a:r>
              <a:rPr lang="en-US" sz="3000" dirty="0">
                <a:cs typeface="Arial" pitchFamily="34" charset="0"/>
              </a:rPr>
              <a:t>a </a:t>
            </a:r>
            <a:r>
              <a:rPr lang="en-US" sz="3000" b="1" dirty="0">
                <a:solidFill>
                  <a:srgbClr val="00B050"/>
                </a:solidFill>
              </a:rPr>
              <a:t>criteria</a:t>
            </a:r>
            <a:r>
              <a:rPr lang="en-US" sz="3000" dirty="0">
                <a:cs typeface="Arial" pitchFamily="34" charset="0"/>
              </a:rPr>
              <a:t>, or a </a:t>
            </a:r>
            <a:r>
              <a:rPr lang="en-US" sz="3000" b="1" dirty="0">
                <a:solidFill>
                  <a:srgbClr val="00B050"/>
                </a:solidFill>
              </a:rPr>
              <a:t>code</a:t>
            </a:r>
            <a:r>
              <a:rPr lang="en-US" sz="3000" dirty="0">
                <a:cs typeface="Arial" pitchFamily="34" charset="0"/>
              </a:rPr>
              <a:t> to ensure </a:t>
            </a:r>
            <a:r>
              <a:rPr lang="en-US" sz="3000" b="1" dirty="0">
                <a:solidFill>
                  <a:srgbClr val="0070C0"/>
                </a:solidFill>
              </a:rPr>
              <a:t>continuous compliance</a:t>
            </a:r>
            <a:r>
              <a:rPr lang="en-US" sz="3000" dirty="0">
                <a:cs typeface="Arial" pitchFamily="34" charset="0"/>
              </a:rPr>
              <a:t> of products</a:t>
            </a:r>
          </a:p>
          <a:p>
            <a:pPr marL="571500" lvl="1" indent="-457200">
              <a:spcAft>
                <a:spcPts val="1200"/>
              </a:spcAft>
              <a:buFont typeface="Arial" panose="020B0604020202020204" pitchFamily="34" charset="0"/>
              <a:buChar char="•"/>
              <a:defRPr/>
            </a:pPr>
            <a:r>
              <a:rPr lang="en-US" sz="3000" dirty="0">
                <a:cs typeface="Arial" pitchFamily="34" charset="0"/>
              </a:rPr>
              <a:t>Certification steps include:</a:t>
            </a:r>
          </a:p>
          <a:p>
            <a:pPr marL="1028700" lvl="2" indent="-457200">
              <a:spcAft>
                <a:spcPts val="1200"/>
              </a:spcAft>
              <a:buFont typeface="Wingdings" panose="05000000000000000000" pitchFamily="2" charset="2"/>
              <a:buChar char="ü"/>
              <a:defRPr/>
            </a:pPr>
            <a:r>
              <a:rPr lang="en-US" sz="2800" dirty="0">
                <a:cs typeface="Arial" pitchFamily="34" charset="0"/>
              </a:rPr>
              <a:t>review of products</a:t>
            </a:r>
          </a:p>
          <a:p>
            <a:pPr marL="1028700" lvl="2" indent="-457200">
              <a:spcAft>
                <a:spcPts val="1200"/>
              </a:spcAft>
              <a:buFont typeface="Wingdings" panose="05000000000000000000" pitchFamily="2" charset="2"/>
              <a:buChar char="ü"/>
              <a:defRPr/>
            </a:pPr>
            <a:r>
              <a:rPr lang="en-US" sz="2800" dirty="0">
                <a:cs typeface="Arial" pitchFamily="34" charset="0"/>
              </a:rPr>
              <a:t>periodic inspection of plants (by an ISO/IEC 17020 accredited inspection agency)</a:t>
            </a:r>
          </a:p>
          <a:p>
            <a:pPr marL="1028700" lvl="2" indent="-457200">
              <a:spcAft>
                <a:spcPts val="1200"/>
              </a:spcAft>
              <a:buFont typeface="Wingdings" panose="05000000000000000000" pitchFamily="2" charset="2"/>
              <a:buChar char="ü"/>
              <a:defRPr/>
            </a:pPr>
            <a:r>
              <a:rPr lang="en-US" sz="2800" dirty="0">
                <a:cs typeface="Arial" pitchFamily="34" charset="0"/>
              </a:rPr>
              <a:t> periodic review of submitted information against new or revised standards</a:t>
            </a:r>
          </a:p>
        </p:txBody>
      </p: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9070" y="1549968"/>
            <a:ext cx="2819281" cy="375806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 name="TextBox 4"/>
          <p:cNvSpPr txBox="1"/>
          <p:nvPr/>
        </p:nvSpPr>
        <p:spPr>
          <a:xfrm flipH="1">
            <a:off x="286406" y="344267"/>
            <a:ext cx="6324601" cy="646331"/>
          </a:xfrm>
          <a:prstGeom prst="rect">
            <a:avLst/>
          </a:prstGeom>
          <a:noFill/>
        </p:spPr>
        <p:txBody>
          <a:bodyPr wrap="square" rtlCol="0">
            <a:spAutoFit/>
          </a:bodyPr>
          <a:lstStyle>
            <a:defPPr>
              <a:defRPr lang="en-US"/>
            </a:defPPr>
            <a:lvl1pPr>
              <a:defRPr sz="3600" b="1">
                <a:solidFill>
                  <a:schemeClr val="bg1"/>
                </a:solidFill>
              </a:defRPr>
            </a:lvl1pPr>
          </a:lstStyle>
          <a:p>
            <a:r>
              <a:rPr lang="en-US" dirty="0"/>
              <a:t>What is a Product Certification?</a:t>
            </a:r>
          </a:p>
        </p:txBody>
      </p:sp>
    </p:spTree>
    <p:extLst>
      <p:ext uri="{BB962C8B-B14F-4D97-AF65-F5344CB8AC3E}">
        <p14:creationId xmlns:p14="http://schemas.microsoft.com/office/powerpoint/2010/main" val="22907770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2442166-6843-42A5-89C1-9954084EA52B}"/>
              </a:ext>
            </a:extLst>
          </p:cNvPr>
          <p:cNvPicPr>
            <a:picLocks noChangeAspect="1"/>
          </p:cNvPicPr>
          <p:nvPr/>
        </p:nvPicPr>
        <p:blipFill rotWithShape="1">
          <a:blip r:embed="rId3"/>
          <a:srcRect l="-1078" t="1280" r="2615" b="419"/>
          <a:stretch/>
        </p:blipFill>
        <p:spPr>
          <a:xfrm>
            <a:off x="8055033" y="2268164"/>
            <a:ext cx="3327952" cy="3872201"/>
          </a:xfrm>
          <a:prstGeom prst="rect">
            <a:avLst/>
          </a:prstGeom>
        </p:spPr>
      </p:pic>
      <p:sp>
        <p:nvSpPr>
          <p:cNvPr id="5" name="Rectangle 4"/>
          <p:cNvSpPr/>
          <p:nvPr/>
        </p:nvSpPr>
        <p:spPr>
          <a:xfrm>
            <a:off x="1752600" y="152400"/>
            <a:ext cx="3581400" cy="1066800"/>
          </a:xfrm>
          <a:prstGeom prst="rect">
            <a:avLst/>
          </a:prstGeom>
          <a:solidFill>
            <a:srgbClr val="005D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p:cNvSpPr txBox="1"/>
          <p:nvPr/>
        </p:nvSpPr>
        <p:spPr>
          <a:xfrm>
            <a:off x="41023" y="383753"/>
            <a:ext cx="9878027" cy="615553"/>
          </a:xfrm>
          <a:prstGeom prst="rect">
            <a:avLst/>
          </a:prstGeom>
          <a:noFill/>
        </p:spPr>
        <p:txBody>
          <a:bodyPr wrap="square" rtlCol="0">
            <a:spAutoFit/>
          </a:bodyPr>
          <a:lstStyle/>
          <a:p>
            <a:r>
              <a:rPr lang="en-US" sz="3400" b="1" dirty="0">
                <a:solidFill>
                  <a:schemeClr val="bg1"/>
                </a:solidFill>
              </a:rPr>
              <a:t>Model Building Codes and Conformity Assessment</a:t>
            </a:r>
          </a:p>
        </p:txBody>
      </p:sp>
      <p:sp>
        <p:nvSpPr>
          <p:cNvPr id="4" name="TextBox 3">
            <a:extLst>
              <a:ext uri="{FF2B5EF4-FFF2-40B4-BE49-F238E27FC236}">
                <a16:creationId xmlns:a16="http://schemas.microsoft.com/office/drawing/2014/main" id="{F907F86E-20CE-4721-A5A9-96F6CA366C87}"/>
              </a:ext>
            </a:extLst>
          </p:cNvPr>
          <p:cNvSpPr txBox="1"/>
          <p:nvPr/>
        </p:nvSpPr>
        <p:spPr>
          <a:xfrm>
            <a:off x="0" y="1487299"/>
            <a:ext cx="9301311" cy="5370701"/>
          </a:xfrm>
          <a:prstGeom prst="rect">
            <a:avLst/>
          </a:prstGeom>
          <a:noFill/>
        </p:spPr>
        <p:txBody>
          <a:bodyPr wrap="square" rtlCol="0">
            <a:spAutoFit/>
          </a:bodyPr>
          <a:lstStyle/>
          <a:p>
            <a:pPr marL="1371600" lvl="2" indent="-457200">
              <a:buFont typeface="Arial" panose="020B0604020202020204" pitchFamily="34" charset="0"/>
              <a:buChar char="•"/>
            </a:pPr>
            <a:r>
              <a:rPr lang="en-US" sz="3000" dirty="0"/>
              <a:t>Some of the </a:t>
            </a:r>
            <a:r>
              <a:rPr lang="en-US" sz="3000" b="1" dirty="0">
                <a:solidFill>
                  <a:srgbClr val="00B050"/>
                </a:solidFill>
              </a:rPr>
              <a:t>core infrastructure </a:t>
            </a:r>
            <a:r>
              <a:rPr lang="en-US" sz="3000" dirty="0"/>
              <a:t>elements of the </a:t>
            </a:r>
            <a:r>
              <a:rPr lang="en-US" sz="3000" b="1" dirty="0">
                <a:solidFill>
                  <a:srgbClr val="0070C0"/>
                </a:solidFill>
              </a:rPr>
              <a:t>Smart Cities Mission Objectives </a:t>
            </a:r>
            <a:r>
              <a:rPr lang="en-US" sz="3000" dirty="0"/>
              <a:t>include:</a:t>
            </a:r>
          </a:p>
          <a:p>
            <a:pPr marL="2457450" lvl="6" indent="-457200">
              <a:spcBef>
                <a:spcPts val="600"/>
              </a:spcBef>
              <a:buFont typeface="Wingdings" panose="05000000000000000000" pitchFamily="2" charset="2"/>
              <a:buChar char="ü"/>
            </a:pPr>
            <a:r>
              <a:rPr lang="en-US" sz="2600" dirty="0"/>
              <a:t>Sanitation</a:t>
            </a:r>
          </a:p>
          <a:p>
            <a:pPr marL="2457450" lvl="6" indent="-457200">
              <a:spcBef>
                <a:spcPts val="300"/>
              </a:spcBef>
              <a:buFont typeface="Wingdings" panose="05000000000000000000" pitchFamily="2" charset="2"/>
              <a:buChar char="ü"/>
            </a:pPr>
            <a:r>
              <a:rPr lang="en-US" sz="2600" dirty="0"/>
              <a:t>Housing</a:t>
            </a:r>
          </a:p>
          <a:p>
            <a:pPr marL="2457450" lvl="6" indent="-457200">
              <a:spcBef>
                <a:spcPts val="300"/>
              </a:spcBef>
              <a:buFont typeface="Wingdings" panose="05000000000000000000" pitchFamily="2" charset="2"/>
              <a:buChar char="ü"/>
            </a:pPr>
            <a:r>
              <a:rPr lang="en-US" sz="2600" dirty="0"/>
              <a:t>Sustainable Environment</a:t>
            </a:r>
          </a:p>
          <a:p>
            <a:pPr marL="2457450" lvl="6" indent="-457200">
              <a:spcBef>
                <a:spcPts val="300"/>
              </a:spcBef>
              <a:buFont typeface="Wingdings" panose="05000000000000000000" pitchFamily="2" charset="2"/>
              <a:buChar char="ü"/>
            </a:pPr>
            <a:r>
              <a:rPr lang="en-US" sz="2600" dirty="0"/>
              <a:t>Safety and Security</a:t>
            </a:r>
          </a:p>
          <a:p>
            <a:pPr marL="2457450" lvl="6" indent="-457200">
              <a:spcBef>
                <a:spcPts val="300"/>
              </a:spcBef>
              <a:buFont typeface="Wingdings" panose="05000000000000000000" pitchFamily="2" charset="2"/>
              <a:buChar char="ü"/>
            </a:pPr>
            <a:r>
              <a:rPr lang="en-US" sz="2600" dirty="0"/>
              <a:t>Good Governance with Citizen Participation</a:t>
            </a:r>
          </a:p>
          <a:p>
            <a:pPr marL="1371600" lvl="2" indent="-457200">
              <a:spcBef>
                <a:spcPts val="1200"/>
              </a:spcBef>
              <a:buFont typeface="Arial" panose="020B0604020202020204" pitchFamily="34" charset="0"/>
              <a:buChar char="•"/>
            </a:pPr>
            <a:r>
              <a:rPr lang="en-US" sz="3000" dirty="0"/>
              <a:t>Along with model </a:t>
            </a:r>
            <a:r>
              <a:rPr lang="en-US" sz="3000" b="1" dirty="0">
                <a:solidFill>
                  <a:srgbClr val="00B050"/>
                </a:solidFill>
              </a:rPr>
              <a:t>building codes</a:t>
            </a:r>
            <a:r>
              <a:rPr lang="en-US" sz="3000" b="1" dirty="0"/>
              <a:t>, </a:t>
            </a:r>
            <a:r>
              <a:rPr lang="en-US" sz="3000" b="1" dirty="0">
                <a:solidFill>
                  <a:srgbClr val="0070C0"/>
                </a:solidFill>
              </a:rPr>
              <a:t>good conformity practices</a:t>
            </a:r>
            <a:r>
              <a:rPr lang="en-US" sz="3000" b="1" dirty="0">
                <a:solidFill>
                  <a:srgbClr val="FF0000"/>
                </a:solidFill>
              </a:rPr>
              <a:t> </a:t>
            </a:r>
            <a:r>
              <a:rPr lang="en-US" sz="3000" dirty="0"/>
              <a:t>can help governments</a:t>
            </a:r>
          </a:p>
          <a:p>
            <a:pPr lvl="3"/>
            <a:r>
              <a:rPr lang="en-US" sz="3000" i="1" dirty="0"/>
              <a:t>meet their infrastructure goals</a:t>
            </a:r>
          </a:p>
          <a:p>
            <a:pPr marL="742950" lvl="1" indent="-285750">
              <a:buFont typeface="Arial" panose="020B0604020202020204" pitchFamily="34" charset="0"/>
              <a:buChar char="•"/>
            </a:pPr>
            <a:endParaRPr lang="en-US" sz="2800" dirty="0"/>
          </a:p>
        </p:txBody>
      </p:sp>
    </p:spTree>
    <p:extLst>
      <p:ext uri="{BB962C8B-B14F-4D97-AF65-F5344CB8AC3E}">
        <p14:creationId xmlns:p14="http://schemas.microsoft.com/office/powerpoint/2010/main" val="152545468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p:cNvSpPr txBox="1">
            <a:spLocks/>
          </p:cNvSpPr>
          <p:nvPr/>
        </p:nvSpPr>
        <p:spPr>
          <a:xfrm>
            <a:off x="4114800" y="1549968"/>
            <a:ext cx="7567448" cy="4963765"/>
          </a:xfrm>
          <a:prstGeom prst="rect">
            <a:avLst/>
          </a:prstGeom>
        </p:spPr>
        <p:txBody>
          <a:bodyPr>
            <a:normAutofit fontScale="92500" lnSpcReduction="10000"/>
          </a:bodyPr>
          <a:lstStyle/>
          <a:p>
            <a:pPr marL="457200" indent="-457200">
              <a:lnSpc>
                <a:spcPct val="110000"/>
              </a:lnSpc>
              <a:spcBef>
                <a:spcPts val="100"/>
              </a:spcBef>
              <a:spcAft>
                <a:spcPts val="1200"/>
              </a:spcAft>
              <a:buSzPct val="65000"/>
              <a:buFont typeface="Arial" panose="020B0604020202020204" pitchFamily="34" charset="0"/>
              <a:buChar char="•"/>
              <a:defRPr/>
            </a:pPr>
            <a:r>
              <a:rPr lang="en-US" sz="3200" b="1" dirty="0">
                <a:solidFill>
                  <a:srgbClr val="0070C0"/>
                </a:solidFill>
              </a:rPr>
              <a:t>Product Listing</a:t>
            </a:r>
            <a:r>
              <a:rPr lang="en-US" sz="3200" dirty="0">
                <a:cs typeface="Arial" pitchFamily="34" charset="0"/>
              </a:rPr>
              <a:t> to a </a:t>
            </a:r>
            <a:r>
              <a:rPr lang="en-US" sz="3200" b="1" dirty="0">
                <a:solidFill>
                  <a:srgbClr val="00B050"/>
                </a:solidFill>
              </a:rPr>
              <a:t>Standard</a:t>
            </a:r>
            <a:r>
              <a:rPr lang="en-US" sz="3200" dirty="0">
                <a:cs typeface="Arial" pitchFamily="34" charset="0"/>
              </a:rPr>
              <a:t> </a:t>
            </a:r>
          </a:p>
          <a:p>
            <a:pPr marL="457200" indent="-457200">
              <a:lnSpc>
                <a:spcPct val="110000"/>
              </a:lnSpc>
              <a:spcBef>
                <a:spcPts val="100"/>
              </a:spcBef>
              <a:spcAft>
                <a:spcPts val="1200"/>
              </a:spcAft>
              <a:buSzPct val="65000"/>
              <a:buFont typeface="Arial" panose="020B0604020202020204" pitchFamily="34" charset="0"/>
              <a:buChar char="•"/>
              <a:defRPr/>
            </a:pPr>
            <a:r>
              <a:rPr lang="en-US" sz="3200" b="1" dirty="0">
                <a:solidFill>
                  <a:srgbClr val="0070C0"/>
                </a:solidFill>
              </a:rPr>
              <a:t>Product Evaluation </a:t>
            </a:r>
            <a:r>
              <a:rPr lang="en-US" sz="3200" dirty="0">
                <a:cs typeface="Arial" pitchFamily="34" charset="0"/>
              </a:rPr>
              <a:t>for </a:t>
            </a:r>
            <a:r>
              <a:rPr lang="en-US" sz="3200" b="1" dirty="0">
                <a:cs typeface="Arial" pitchFamily="34" charset="0"/>
              </a:rPr>
              <a:t>innovative products </a:t>
            </a:r>
            <a:r>
              <a:rPr lang="en-US" sz="3200" dirty="0">
                <a:cs typeface="Arial" pitchFamily="34" charset="0"/>
              </a:rPr>
              <a:t>to specially-developed </a:t>
            </a:r>
            <a:r>
              <a:rPr lang="en-US" sz="3200" b="1" dirty="0">
                <a:solidFill>
                  <a:srgbClr val="00B050"/>
                </a:solidFill>
                <a:cs typeface="Arial" pitchFamily="34" charset="0"/>
              </a:rPr>
              <a:t>Evaluation Criteria</a:t>
            </a:r>
          </a:p>
          <a:p>
            <a:pPr marL="457200" indent="-457200">
              <a:lnSpc>
                <a:spcPct val="110000"/>
              </a:lnSpc>
              <a:spcBef>
                <a:spcPts val="100"/>
              </a:spcBef>
              <a:spcAft>
                <a:spcPts val="1200"/>
              </a:spcAft>
              <a:buSzPct val="65000"/>
              <a:buFont typeface="Arial" panose="020B0604020202020204" pitchFamily="34" charset="0"/>
              <a:buChar char="•"/>
              <a:defRPr/>
            </a:pPr>
            <a:r>
              <a:rPr lang="en-US" sz="3200" b="1" dirty="0">
                <a:solidFill>
                  <a:srgbClr val="0070C0"/>
                </a:solidFill>
              </a:rPr>
              <a:t>Other Product Certifications</a:t>
            </a:r>
            <a:r>
              <a:rPr lang="en-US" sz="3200" dirty="0">
                <a:cs typeface="Arial" pitchFamily="34" charset="0"/>
              </a:rPr>
              <a:t>:</a:t>
            </a:r>
          </a:p>
          <a:p>
            <a:pPr marL="914400" lvl="1" indent="-457200">
              <a:lnSpc>
                <a:spcPct val="110000"/>
              </a:lnSpc>
              <a:spcBef>
                <a:spcPts val="100"/>
              </a:spcBef>
              <a:spcAft>
                <a:spcPts val="1200"/>
              </a:spcAft>
              <a:buSzPct val="65000"/>
              <a:buFont typeface="Arial" panose="020B0604020202020204" pitchFamily="34" charset="0"/>
              <a:buChar char="•"/>
              <a:defRPr/>
            </a:pPr>
            <a:r>
              <a:rPr lang="en-US" sz="3000" dirty="0">
                <a:cs typeface="Arial" pitchFamily="34" charset="0"/>
              </a:rPr>
              <a:t>Solar Thermal Ratings and Listings</a:t>
            </a:r>
          </a:p>
          <a:p>
            <a:pPr marL="914400" lvl="1" indent="-457200">
              <a:lnSpc>
                <a:spcPct val="110000"/>
              </a:lnSpc>
              <a:spcBef>
                <a:spcPts val="100"/>
              </a:spcBef>
              <a:spcAft>
                <a:spcPts val="1200"/>
              </a:spcAft>
              <a:buSzPct val="65000"/>
              <a:buFont typeface="Arial" panose="020B0604020202020204" pitchFamily="34" charset="0"/>
              <a:buChar char="•"/>
              <a:defRPr/>
            </a:pPr>
            <a:r>
              <a:rPr lang="en-US" sz="3000" dirty="0">
                <a:cs typeface="Arial" pitchFamily="34" charset="0"/>
              </a:rPr>
              <a:t>Plumbing, Mechanical and Gas (PMG) Listings</a:t>
            </a:r>
          </a:p>
          <a:p>
            <a:pPr marL="914400" lvl="1" indent="-457200">
              <a:lnSpc>
                <a:spcPct val="110000"/>
              </a:lnSpc>
              <a:spcBef>
                <a:spcPts val="100"/>
              </a:spcBef>
              <a:spcAft>
                <a:spcPts val="1200"/>
              </a:spcAft>
              <a:buSzPct val="65000"/>
              <a:buFont typeface="Arial" panose="020B0604020202020204" pitchFamily="34" charset="0"/>
              <a:buChar char="•"/>
              <a:defRPr/>
            </a:pPr>
            <a:r>
              <a:rPr lang="en-US" sz="3000" dirty="0">
                <a:cs typeface="Arial" pitchFamily="34" charset="0"/>
              </a:rPr>
              <a:t>Environmental verification/certification specific sustainability (green) targets</a:t>
            </a:r>
          </a:p>
        </p:txBody>
      </p: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9070" y="1549968"/>
            <a:ext cx="2819281" cy="375806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 name="TextBox 4"/>
          <p:cNvSpPr txBox="1"/>
          <p:nvPr/>
        </p:nvSpPr>
        <p:spPr>
          <a:xfrm flipH="1">
            <a:off x="302170" y="139316"/>
            <a:ext cx="9015249" cy="1200329"/>
          </a:xfrm>
          <a:prstGeom prst="rect">
            <a:avLst/>
          </a:prstGeom>
          <a:noFill/>
        </p:spPr>
        <p:txBody>
          <a:bodyPr wrap="square" rtlCol="0">
            <a:spAutoFit/>
          </a:bodyPr>
          <a:lstStyle>
            <a:defPPr>
              <a:defRPr lang="en-US"/>
            </a:defPPr>
            <a:lvl1pPr>
              <a:defRPr sz="3600" b="1">
                <a:solidFill>
                  <a:schemeClr val="bg1"/>
                </a:solidFill>
              </a:defRPr>
            </a:lvl1pPr>
          </a:lstStyle>
          <a:p>
            <a:r>
              <a:rPr lang="en-US" dirty="0"/>
              <a:t>Product Certification Programs for Building Products</a:t>
            </a:r>
          </a:p>
        </p:txBody>
      </p:sp>
    </p:spTree>
    <p:extLst>
      <p:ext uri="{BB962C8B-B14F-4D97-AF65-F5344CB8AC3E}">
        <p14:creationId xmlns:p14="http://schemas.microsoft.com/office/powerpoint/2010/main" val="229019697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p:cNvSpPr txBox="1">
            <a:spLocks/>
          </p:cNvSpPr>
          <p:nvPr/>
        </p:nvSpPr>
        <p:spPr>
          <a:xfrm>
            <a:off x="472966" y="1502672"/>
            <a:ext cx="10594427" cy="3022032"/>
          </a:xfrm>
          <a:prstGeom prst="rect">
            <a:avLst/>
          </a:prstGeom>
        </p:spPr>
        <p:txBody>
          <a:bodyPr>
            <a:normAutofit/>
          </a:bodyPr>
          <a:lstStyle/>
          <a:p>
            <a:pPr marL="457200" indent="-457200">
              <a:lnSpc>
                <a:spcPct val="110000"/>
              </a:lnSpc>
              <a:spcBef>
                <a:spcPts val="100"/>
              </a:spcBef>
              <a:spcAft>
                <a:spcPts val="1200"/>
              </a:spcAft>
              <a:buSzPct val="65000"/>
              <a:buFont typeface="Arial" panose="020B0604020202020204" pitchFamily="34" charset="0"/>
              <a:buChar char="•"/>
              <a:defRPr/>
            </a:pPr>
            <a:r>
              <a:rPr lang="en-US" sz="3200" b="1" dirty="0">
                <a:solidFill>
                  <a:srgbClr val="0070C0"/>
                </a:solidFill>
              </a:rPr>
              <a:t>New technologies </a:t>
            </a:r>
            <a:r>
              <a:rPr lang="en-US" sz="3200" dirty="0">
                <a:cs typeface="Arial" pitchFamily="34" charset="0"/>
              </a:rPr>
              <a:t>are being introduced at a </a:t>
            </a:r>
            <a:r>
              <a:rPr lang="en-US" sz="3200" b="1" i="1" dirty="0">
                <a:cs typeface="Arial" pitchFamily="34" charset="0"/>
              </a:rPr>
              <a:t>pace that exceeds </a:t>
            </a:r>
            <a:r>
              <a:rPr lang="en-US" sz="3200" dirty="0">
                <a:cs typeface="Arial" pitchFamily="34" charset="0"/>
              </a:rPr>
              <a:t>the process for adopting and implementing</a:t>
            </a:r>
            <a:r>
              <a:rPr lang="en-US" sz="3200" b="1" dirty="0">
                <a:solidFill>
                  <a:srgbClr val="00B050"/>
                </a:solidFill>
              </a:rPr>
              <a:t> new Building Codes</a:t>
            </a:r>
            <a:r>
              <a:rPr lang="en-US" sz="3200" dirty="0">
                <a:cs typeface="Arial" pitchFamily="34" charset="0"/>
              </a:rPr>
              <a:t> </a:t>
            </a:r>
            <a:r>
              <a:rPr lang="en-US" sz="3200" b="1" dirty="0">
                <a:cs typeface="Arial" pitchFamily="34" charset="0"/>
              </a:rPr>
              <a:t>and</a:t>
            </a:r>
            <a:r>
              <a:rPr lang="en-US" sz="3200" dirty="0">
                <a:cs typeface="Arial" pitchFamily="34" charset="0"/>
              </a:rPr>
              <a:t> </a:t>
            </a:r>
            <a:r>
              <a:rPr lang="en-US" sz="3200" b="1" dirty="0">
                <a:solidFill>
                  <a:srgbClr val="00B050"/>
                </a:solidFill>
                <a:cs typeface="Arial" pitchFamily="34" charset="0"/>
              </a:rPr>
              <a:t>S</a:t>
            </a:r>
            <a:r>
              <a:rPr lang="en-US" sz="3200" b="1" dirty="0">
                <a:solidFill>
                  <a:srgbClr val="00B050"/>
                </a:solidFill>
              </a:rPr>
              <a:t>tandards </a:t>
            </a:r>
          </a:p>
          <a:p>
            <a:pPr marL="457200" indent="-457200">
              <a:lnSpc>
                <a:spcPct val="110000"/>
              </a:lnSpc>
              <a:spcBef>
                <a:spcPts val="100"/>
              </a:spcBef>
              <a:spcAft>
                <a:spcPts val="1200"/>
              </a:spcAft>
              <a:buSzPct val="65000"/>
              <a:buFont typeface="Arial" panose="020B0604020202020204" pitchFamily="34" charset="0"/>
              <a:buChar char="•"/>
              <a:defRPr/>
            </a:pPr>
            <a:r>
              <a:rPr lang="en-US" sz="3200" dirty="0">
                <a:cs typeface="Arial" pitchFamily="34" charset="0"/>
              </a:rPr>
              <a:t>Smart City stakeholders want and need to utilize  </a:t>
            </a:r>
            <a:r>
              <a:rPr lang="en-US" sz="3200" b="1" dirty="0">
                <a:solidFill>
                  <a:srgbClr val="0070C0"/>
                </a:solidFill>
              </a:rPr>
              <a:t>innovative products</a:t>
            </a:r>
          </a:p>
        </p:txBody>
      </p:sp>
      <p:sp>
        <p:nvSpPr>
          <p:cNvPr id="5" name="TextBox 4"/>
          <p:cNvSpPr txBox="1"/>
          <p:nvPr/>
        </p:nvSpPr>
        <p:spPr>
          <a:xfrm flipH="1">
            <a:off x="270639" y="344267"/>
            <a:ext cx="9015249" cy="646331"/>
          </a:xfrm>
          <a:prstGeom prst="rect">
            <a:avLst/>
          </a:prstGeom>
          <a:noFill/>
        </p:spPr>
        <p:txBody>
          <a:bodyPr wrap="square" rtlCol="0">
            <a:spAutoFit/>
          </a:bodyPr>
          <a:lstStyle>
            <a:defPPr>
              <a:defRPr lang="en-US"/>
            </a:defPPr>
            <a:lvl1pPr>
              <a:defRPr sz="3600" b="1">
                <a:solidFill>
                  <a:schemeClr val="bg1"/>
                </a:solidFill>
              </a:defRPr>
            </a:lvl1pPr>
          </a:lstStyle>
          <a:p>
            <a:r>
              <a:rPr lang="en-US" dirty="0"/>
              <a:t>Innovative Products Drive Smart Cities</a:t>
            </a:r>
          </a:p>
        </p:txBody>
      </p:sp>
      <p:sp>
        <p:nvSpPr>
          <p:cNvPr id="6" name="TextBox 5">
            <a:extLst>
              <a:ext uri="{FF2B5EF4-FFF2-40B4-BE49-F238E27FC236}">
                <a16:creationId xmlns:a16="http://schemas.microsoft.com/office/drawing/2014/main" id="{B149B876-77B9-4C66-A5A3-D98067DA8799}"/>
              </a:ext>
            </a:extLst>
          </p:cNvPr>
          <p:cNvSpPr txBox="1"/>
          <p:nvPr/>
        </p:nvSpPr>
        <p:spPr>
          <a:xfrm>
            <a:off x="2795751" y="4336214"/>
            <a:ext cx="8923283" cy="2177519"/>
          </a:xfrm>
          <a:prstGeom prst="rect">
            <a:avLst/>
          </a:prstGeom>
          <a:noFill/>
        </p:spPr>
        <p:txBody>
          <a:bodyPr wrap="square" rtlCol="0">
            <a:spAutoFit/>
          </a:bodyPr>
          <a:lstStyle/>
          <a:p>
            <a:pPr marL="0" lvl="2">
              <a:spcBef>
                <a:spcPts val="900"/>
              </a:spcBef>
            </a:pPr>
            <a:r>
              <a:rPr lang="en-US" sz="3200" b="1" i="1" u="sng" dirty="0">
                <a:solidFill>
                  <a:srgbClr val="FF0000"/>
                </a:solidFill>
              </a:rPr>
              <a:t>The challenge:</a:t>
            </a:r>
          </a:p>
          <a:p>
            <a:pPr marL="0" lvl="2">
              <a:spcBef>
                <a:spcPts val="900"/>
              </a:spcBef>
            </a:pPr>
            <a:r>
              <a:rPr lang="en-US" sz="3200" b="1" dirty="0">
                <a:solidFill>
                  <a:srgbClr val="0070C0"/>
                </a:solidFill>
              </a:rPr>
              <a:t>Building departments </a:t>
            </a:r>
            <a:r>
              <a:rPr lang="en-US" sz="3200" dirty="0"/>
              <a:t>often lack the tools and resources to ensure the </a:t>
            </a:r>
            <a:r>
              <a:rPr lang="en-US" sz="3200" b="1" dirty="0">
                <a:solidFill>
                  <a:srgbClr val="00B050"/>
                </a:solidFill>
              </a:rPr>
              <a:t>safety</a:t>
            </a:r>
            <a:r>
              <a:rPr lang="en-US" sz="3200" dirty="0"/>
              <a:t> and </a:t>
            </a:r>
            <a:r>
              <a:rPr lang="en-US" sz="3200" b="1" dirty="0">
                <a:solidFill>
                  <a:srgbClr val="00B050"/>
                </a:solidFill>
              </a:rPr>
              <a:t>conformity</a:t>
            </a:r>
            <a:r>
              <a:rPr lang="en-US" sz="3200" dirty="0"/>
              <a:t> of the </a:t>
            </a:r>
            <a:r>
              <a:rPr lang="en-US" sz="3200" b="1" dirty="0">
                <a:solidFill>
                  <a:srgbClr val="0070C0"/>
                </a:solidFill>
              </a:rPr>
              <a:t>innovative products </a:t>
            </a:r>
            <a:r>
              <a:rPr lang="en-US" sz="3200" dirty="0"/>
              <a:t>that Smart Cities need</a:t>
            </a:r>
          </a:p>
        </p:txBody>
      </p:sp>
    </p:spTree>
    <p:extLst>
      <p:ext uri="{BB962C8B-B14F-4D97-AF65-F5344CB8AC3E}">
        <p14:creationId xmlns:p14="http://schemas.microsoft.com/office/powerpoint/2010/main" val="420067449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p:cNvSpPr txBox="1">
            <a:spLocks/>
          </p:cNvSpPr>
          <p:nvPr/>
        </p:nvSpPr>
        <p:spPr>
          <a:xfrm>
            <a:off x="494001" y="2088951"/>
            <a:ext cx="8145502" cy="4510227"/>
          </a:xfrm>
          <a:prstGeom prst="rect">
            <a:avLst/>
          </a:prstGeom>
        </p:spPr>
        <p:txBody>
          <a:bodyPr>
            <a:normAutofit fontScale="85000" lnSpcReduction="20000"/>
          </a:bodyPr>
          <a:lstStyle/>
          <a:p>
            <a:pPr marL="457200" indent="-457200">
              <a:lnSpc>
                <a:spcPct val="120000"/>
              </a:lnSpc>
              <a:spcBef>
                <a:spcPts val="100"/>
              </a:spcBef>
              <a:buSzPct val="65000"/>
              <a:buFont typeface="Arial" panose="020B0604020202020204" pitchFamily="34" charset="0"/>
              <a:buChar char="•"/>
              <a:defRPr/>
            </a:pPr>
            <a:r>
              <a:rPr lang="en-US" sz="3200" b="1" dirty="0">
                <a:solidFill>
                  <a:srgbClr val="00B050"/>
                </a:solidFill>
              </a:rPr>
              <a:t>Document</a:t>
            </a:r>
            <a:r>
              <a:rPr lang="en-US" sz="3200" b="1" dirty="0">
                <a:solidFill>
                  <a:srgbClr val="0070C0"/>
                </a:solidFill>
              </a:rPr>
              <a:t> </a:t>
            </a:r>
            <a:r>
              <a:rPr lang="en-US" sz="3200" dirty="0">
                <a:cs typeface="Arial" pitchFamily="34" charset="0"/>
              </a:rPr>
              <a:t>developed by an </a:t>
            </a:r>
            <a:r>
              <a:rPr lang="en-US" sz="3200" b="1" dirty="0">
                <a:solidFill>
                  <a:srgbClr val="0070C0"/>
                </a:solidFill>
              </a:rPr>
              <a:t>accredited</a:t>
            </a:r>
            <a:r>
              <a:rPr lang="en-US" sz="3200" dirty="0">
                <a:cs typeface="Arial" pitchFamily="34" charset="0"/>
              </a:rPr>
              <a:t> </a:t>
            </a:r>
            <a:r>
              <a:rPr lang="en-US" sz="3200" b="1" dirty="0">
                <a:cs typeface="Arial" pitchFamily="34" charset="0"/>
              </a:rPr>
              <a:t>third party </a:t>
            </a:r>
            <a:r>
              <a:rPr lang="en-US" sz="3200" b="1" dirty="0">
                <a:solidFill>
                  <a:srgbClr val="0070C0"/>
                </a:solidFill>
              </a:rPr>
              <a:t>Conformity Assessment Body</a:t>
            </a:r>
            <a:r>
              <a:rPr lang="en-US" sz="3200" dirty="0">
                <a:cs typeface="Arial" pitchFamily="34" charset="0"/>
              </a:rPr>
              <a:t> staffed by technical experts </a:t>
            </a:r>
          </a:p>
          <a:p>
            <a:pPr marL="914400" lvl="1" indent="-457200">
              <a:lnSpc>
                <a:spcPct val="120000"/>
              </a:lnSpc>
              <a:spcBef>
                <a:spcPts val="100"/>
              </a:spcBef>
              <a:buSzPct val="65000"/>
              <a:buFont typeface="Arial" panose="020B0604020202020204" pitchFamily="34" charset="0"/>
              <a:buChar char="•"/>
              <a:defRPr/>
            </a:pPr>
            <a:r>
              <a:rPr lang="en-US" sz="3200" dirty="0">
                <a:cs typeface="Arial" pitchFamily="34" charset="0"/>
              </a:rPr>
              <a:t>in consultation with the </a:t>
            </a:r>
            <a:r>
              <a:rPr lang="en-US" sz="3200" b="1" dirty="0">
                <a:solidFill>
                  <a:srgbClr val="0070C0"/>
                </a:solidFill>
              </a:rPr>
              <a:t>manufacturer</a:t>
            </a:r>
            <a:r>
              <a:rPr lang="en-US" sz="3200" dirty="0">
                <a:cs typeface="Arial" pitchFamily="34" charset="0"/>
              </a:rPr>
              <a:t> </a:t>
            </a:r>
          </a:p>
          <a:p>
            <a:pPr marL="914400" lvl="1" indent="-457200">
              <a:lnSpc>
                <a:spcPct val="120000"/>
              </a:lnSpc>
              <a:spcBef>
                <a:spcPts val="100"/>
              </a:spcBef>
              <a:buSzPct val="65000"/>
              <a:buFont typeface="Arial" panose="020B0604020202020204" pitchFamily="34" charset="0"/>
              <a:buChar char="•"/>
              <a:defRPr/>
            </a:pPr>
            <a:r>
              <a:rPr lang="en-US" sz="3200" dirty="0">
                <a:cs typeface="Arial" pitchFamily="34" charset="0"/>
              </a:rPr>
              <a:t>with input from </a:t>
            </a:r>
            <a:r>
              <a:rPr lang="en-US" sz="3200" b="1" dirty="0">
                <a:solidFill>
                  <a:srgbClr val="0070C0"/>
                </a:solidFill>
              </a:rPr>
              <a:t>interested parties </a:t>
            </a:r>
          </a:p>
          <a:p>
            <a:pPr marL="457200" indent="-457200">
              <a:lnSpc>
                <a:spcPct val="120000"/>
              </a:lnSpc>
              <a:spcBef>
                <a:spcPts val="100"/>
              </a:spcBef>
              <a:buSzPct val="65000"/>
              <a:buFont typeface="Arial" panose="020B0604020202020204" pitchFamily="34" charset="0"/>
              <a:buChar char="•"/>
              <a:defRPr/>
            </a:pPr>
            <a:r>
              <a:rPr lang="en-US" sz="3200" dirty="0">
                <a:cs typeface="Arial" pitchFamily="34" charset="0"/>
              </a:rPr>
              <a:t>Designed to address products or applications </a:t>
            </a:r>
            <a:r>
              <a:rPr lang="en-US" sz="3200" b="1" dirty="0">
                <a:solidFill>
                  <a:srgbClr val="00B050"/>
                </a:solidFill>
              </a:rPr>
              <a:t>not defined</a:t>
            </a:r>
            <a:r>
              <a:rPr lang="en-US" sz="3200" dirty="0">
                <a:cs typeface="Arial" pitchFamily="34" charset="0"/>
              </a:rPr>
              <a:t> or contained in existing </a:t>
            </a:r>
            <a:r>
              <a:rPr lang="en-US" sz="3200" b="1" dirty="0">
                <a:solidFill>
                  <a:srgbClr val="00B050"/>
                </a:solidFill>
              </a:rPr>
              <a:t>codes</a:t>
            </a:r>
            <a:r>
              <a:rPr lang="en-US" sz="3200" dirty="0">
                <a:cs typeface="Arial" pitchFamily="34" charset="0"/>
              </a:rPr>
              <a:t> and </a:t>
            </a:r>
            <a:r>
              <a:rPr lang="en-US" sz="3200" b="1" dirty="0">
                <a:solidFill>
                  <a:srgbClr val="00B050"/>
                </a:solidFill>
              </a:rPr>
              <a:t>standards </a:t>
            </a:r>
          </a:p>
          <a:p>
            <a:pPr marL="457200" indent="-457200">
              <a:lnSpc>
                <a:spcPct val="120000"/>
              </a:lnSpc>
              <a:spcBef>
                <a:spcPts val="100"/>
              </a:spcBef>
              <a:buSzPct val="65000"/>
              <a:buFont typeface="Arial" panose="020B0604020202020204" pitchFamily="34" charset="0"/>
              <a:buChar char="•"/>
              <a:defRPr/>
            </a:pPr>
            <a:r>
              <a:rPr lang="en-US" sz="3200" dirty="0">
                <a:cs typeface="Arial" pitchFamily="34" charset="0"/>
              </a:rPr>
              <a:t>Vetted in a </a:t>
            </a:r>
            <a:r>
              <a:rPr lang="en-US" sz="3200" b="1" dirty="0">
                <a:solidFill>
                  <a:srgbClr val="00B050"/>
                </a:solidFill>
              </a:rPr>
              <a:t>public input process </a:t>
            </a:r>
            <a:r>
              <a:rPr lang="en-US" sz="3200" dirty="0">
                <a:cs typeface="Arial" pitchFamily="34" charset="0"/>
              </a:rPr>
              <a:t>and approved by an independent </a:t>
            </a:r>
            <a:r>
              <a:rPr lang="en-US" sz="3200" b="1" dirty="0">
                <a:solidFill>
                  <a:srgbClr val="0070C0"/>
                </a:solidFill>
              </a:rPr>
              <a:t>Evaluation Panel </a:t>
            </a:r>
            <a:r>
              <a:rPr lang="en-US" sz="3200" dirty="0">
                <a:cs typeface="Arial" pitchFamily="34" charset="0"/>
              </a:rPr>
              <a:t>comprised of code officials</a:t>
            </a:r>
            <a:endParaRPr lang="en-US" sz="3200" b="1" dirty="0">
              <a:solidFill>
                <a:srgbClr val="0070C0"/>
              </a:solidFill>
            </a:endParaRPr>
          </a:p>
        </p:txBody>
      </p:sp>
      <p:sp>
        <p:nvSpPr>
          <p:cNvPr id="5" name="TextBox 4"/>
          <p:cNvSpPr txBox="1"/>
          <p:nvPr/>
        </p:nvSpPr>
        <p:spPr>
          <a:xfrm flipH="1">
            <a:off x="304758" y="93565"/>
            <a:ext cx="9015249" cy="1200329"/>
          </a:xfrm>
          <a:prstGeom prst="rect">
            <a:avLst/>
          </a:prstGeom>
          <a:noFill/>
        </p:spPr>
        <p:txBody>
          <a:bodyPr wrap="square" rtlCol="0">
            <a:spAutoFit/>
          </a:bodyPr>
          <a:lstStyle>
            <a:defPPr>
              <a:defRPr lang="en-US"/>
            </a:defPPr>
            <a:lvl1pPr>
              <a:defRPr sz="3600" b="1">
                <a:solidFill>
                  <a:schemeClr val="bg1"/>
                </a:solidFill>
              </a:defRPr>
            </a:lvl1pPr>
          </a:lstStyle>
          <a:p>
            <a:r>
              <a:rPr lang="en-US" dirty="0"/>
              <a:t>Conformity Assessment for Innovative Products</a:t>
            </a:r>
          </a:p>
        </p:txBody>
      </p:sp>
      <p:sp>
        <p:nvSpPr>
          <p:cNvPr id="7" name="Rectangle 6">
            <a:extLst>
              <a:ext uri="{FF2B5EF4-FFF2-40B4-BE49-F238E27FC236}">
                <a16:creationId xmlns:a16="http://schemas.microsoft.com/office/drawing/2014/main" id="{488363D9-6AC0-4E4B-83AA-94AA13401832}"/>
              </a:ext>
            </a:extLst>
          </p:cNvPr>
          <p:cNvSpPr/>
          <p:nvPr/>
        </p:nvSpPr>
        <p:spPr>
          <a:xfrm>
            <a:off x="304758" y="1504176"/>
            <a:ext cx="7278456" cy="584775"/>
          </a:xfrm>
          <a:prstGeom prst="rect">
            <a:avLst/>
          </a:prstGeom>
        </p:spPr>
        <p:txBody>
          <a:bodyPr wrap="square">
            <a:spAutoFit/>
          </a:bodyPr>
          <a:lstStyle/>
          <a:p>
            <a:pPr marL="0" lvl="2">
              <a:spcBef>
                <a:spcPts val="900"/>
              </a:spcBef>
            </a:pPr>
            <a:r>
              <a:rPr lang="en-US" sz="3200" b="1" i="1" dirty="0">
                <a:solidFill>
                  <a:srgbClr val="FF0000"/>
                </a:solidFill>
              </a:rPr>
              <a:t>The solution… </a:t>
            </a:r>
            <a:r>
              <a:rPr lang="en-US" sz="3000" b="1" dirty="0">
                <a:solidFill>
                  <a:srgbClr val="00B050"/>
                </a:solidFill>
              </a:rPr>
              <a:t>Acceptance Criteria: </a:t>
            </a:r>
          </a:p>
        </p:txBody>
      </p:sp>
      <p:pic>
        <p:nvPicPr>
          <p:cNvPr id="2" name="Picture 1">
            <a:extLst>
              <a:ext uri="{FF2B5EF4-FFF2-40B4-BE49-F238E27FC236}">
                <a16:creationId xmlns:a16="http://schemas.microsoft.com/office/drawing/2014/main" id="{4E273045-B963-439C-B818-36F631112CE5}"/>
              </a:ext>
            </a:extLst>
          </p:cNvPr>
          <p:cNvPicPr>
            <a:picLocks noChangeAspect="1"/>
          </p:cNvPicPr>
          <p:nvPr/>
        </p:nvPicPr>
        <p:blipFill>
          <a:blip r:embed="rId3"/>
          <a:stretch>
            <a:fillRect/>
          </a:stretch>
        </p:blipFill>
        <p:spPr>
          <a:xfrm>
            <a:off x="8795333" y="2585543"/>
            <a:ext cx="3036458" cy="3930593"/>
          </a:xfrm>
          <a:prstGeom prst="rect">
            <a:avLst/>
          </a:prstGeom>
          <a:ln>
            <a:solidFill>
              <a:schemeClr val="tx1"/>
            </a:solidFill>
          </a:ln>
        </p:spPr>
      </p:pic>
    </p:spTree>
    <p:extLst>
      <p:ext uri="{BB962C8B-B14F-4D97-AF65-F5344CB8AC3E}">
        <p14:creationId xmlns:p14="http://schemas.microsoft.com/office/powerpoint/2010/main" val="36006302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049F1C5-1615-49A2-9B5B-83ECE952BA35}"/>
              </a:ext>
            </a:extLst>
          </p:cNvPr>
          <p:cNvPicPr>
            <a:picLocks noChangeAspect="1"/>
          </p:cNvPicPr>
          <p:nvPr/>
        </p:nvPicPr>
        <p:blipFill rotWithShape="1">
          <a:blip r:embed="rId3"/>
          <a:srcRect l="6864" t="15102" r="11139" b="14123"/>
          <a:stretch/>
        </p:blipFill>
        <p:spPr>
          <a:xfrm>
            <a:off x="6237890" y="1688741"/>
            <a:ext cx="3536731" cy="2156612"/>
          </a:xfrm>
          <a:prstGeom prst="rect">
            <a:avLst/>
          </a:prstGeom>
        </p:spPr>
      </p:pic>
      <p:sp>
        <p:nvSpPr>
          <p:cNvPr id="5" name="TextBox 4"/>
          <p:cNvSpPr txBox="1"/>
          <p:nvPr/>
        </p:nvSpPr>
        <p:spPr>
          <a:xfrm flipH="1">
            <a:off x="304758" y="93565"/>
            <a:ext cx="9015249" cy="1200329"/>
          </a:xfrm>
          <a:prstGeom prst="rect">
            <a:avLst/>
          </a:prstGeom>
          <a:noFill/>
        </p:spPr>
        <p:txBody>
          <a:bodyPr wrap="square" rtlCol="0">
            <a:spAutoFit/>
          </a:bodyPr>
          <a:lstStyle>
            <a:defPPr>
              <a:defRPr lang="en-US"/>
            </a:defPPr>
            <a:lvl1pPr>
              <a:defRPr sz="3600" b="1">
                <a:solidFill>
                  <a:schemeClr val="bg1"/>
                </a:solidFill>
              </a:defRPr>
            </a:lvl1pPr>
          </a:lstStyle>
          <a:p>
            <a:r>
              <a:rPr lang="en-US" dirty="0"/>
              <a:t>Conformity Assessment for Innovative Products</a:t>
            </a:r>
          </a:p>
        </p:txBody>
      </p:sp>
      <p:sp>
        <p:nvSpPr>
          <p:cNvPr id="7" name="Rectangle 6">
            <a:extLst>
              <a:ext uri="{FF2B5EF4-FFF2-40B4-BE49-F238E27FC236}">
                <a16:creationId xmlns:a16="http://schemas.microsoft.com/office/drawing/2014/main" id="{488363D9-6AC0-4E4B-83AA-94AA13401832}"/>
              </a:ext>
            </a:extLst>
          </p:cNvPr>
          <p:cNvSpPr/>
          <p:nvPr/>
        </p:nvSpPr>
        <p:spPr>
          <a:xfrm>
            <a:off x="304758" y="1504176"/>
            <a:ext cx="7278456" cy="553998"/>
          </a:xfrm>
          <a:prstGeom prst="rect">
            <a:avLst/>
          </a:prstGeom>
        </p:spPr>
        <p:txBody>
          <a:bodyPr wrap="square">
            <a:spAutoFit/>
          </a:bodyPr>
          <a:lstStyle/>
          <a:p>
            <a:pPr marL="0" lvl="2">
              <a:spcBef>
                <a:spcPts val="900"/>
              </a:spcBef>
            </a:pPr>
            <a:r>
              <a:rPr lang="en-US" sz="3000" b="1" dirty="0">
                <a:solidFill>
                  <a:srgbClr val="00B050"/>
                </a:solidFill>
              </a:rPr>
              <a:t>Acceptance Criteria Examples</a:t>
            </a:r>
          </a:p>
        </p:txBody>
      </p:sp>
      <p:sp>
        <p:nvSpPr>
          <p:cNvPr id="10" name="TextBox 9">
            <a:extLst>
              <a:ext uri="{FF2B5EF4-FFF2-40B4-BE49-F238E27FC236}">
                <a16:creationId xmlns:a16="http://schemas.microsoft.com/office/drawing/2014/main" id="{6614A0CF-332A-44B4-AE55-4F98D150C00C}"/>
              </a:ext>
            </a:extLst>
          </p:cNvPr>
          <p:cNvSpPr txBox="1"/>
          <p:nvPr/>
        </p:nvSpPr>
        <p:spPr>
          <a:xfrm>
            <a:off x="9320007" y="2954624"/>
            <a:ext cx="2335639" cy="646331"/>
          </a:xfrm>
          <a:prstGeom prst="rect">
            <a:avLst/>
          </a:prstGeom>
          <a:noFill/>
        </p:spPr>
        <p:txBody>
          <a:bodyPr wrap="none" rtlCol="0">
            <a:spAutoFit/>
          </a:bodyPr>
          <a:lstStyle/>
          <a:p>
            <a:r>
              <a:rPr lang="en-US" dirty="0"/>
              <a:t>Plastic Glazed Skylights</a:t>
            </a:r>
          </a:p>
          <a:p>
            <a:r>
              <a:rPr lang="en-US" dirty="0"/>
              <a:t>(AC16)</a:t>
            </a:r>
          </a:p>
        </p:txBody>
      </p:sp>
      <p:pic>
        <p:nvPicPr>
          <p:cNvPr id="11" name="Picture 10">
            <a:extLst>
              <a:ext uri="{FF2B5EF4-FFF2-40B4-BE49-F238E27FC236}">
                <a16:creationId xmlns:a16="http://schemas.microsoft.com/office/drawing/2014/main" id="{01F261E3-E3E6-4445-B2C8-4B2996390E4F}"/>
              </a:ext>
            </a:extLst>
          </p:cNvPr>
          <p:cNvPicPr>
            <a:picLocks noChangeAspect="1"/>
          </p:cNvPicPr>
          <p:nvPr/>
        </p:nvPicPr>
        <p:blipFill>
          <a:blip r:embed="rId4"/>
          <a:stretch>
            <a:fillRect/>
          </a:stretch>
        </p:blipFill>
        <p:spPr>
          <a:xfrm>
            <a:off x="536354" y="2429203"/>
            <a:ext cx="3999186" cy="1999593"/>
          </a:xfrm>
          <a:prstGeom prst="rect">
            <a:avLst/>
          </a:prstGeom>
        </p:spPr>
      </p:pic>
      <p:sp>
        <p:nvSpPr>
          <p:cNvPr id="12" name="TextBox 11">
            <a:extLst>
              <a:ext uri="{FF2B5EF4-FFF2-40B4-BE49-F238E27FC236}">
                <a16:creationId xmlns:a16="http://schemas.microsoft.com/office/drawing/2014/main" id="{CAE44189-33C5-47C3-8815-EF0B499F383F}"/>
              </a:ext>
            </a:extLst>
          </p:cNvPr>
          <p:cNvSpPr txBox="1"/>
          <p:nvPr/>
        </p:nvSpPr>
        <p:spPr>
          <a:xfrm>
            <a:off x="442967" y="4550974"/>
            <a:ext cx="2877006" cy="923330"/>
          </a:xfrm>
          <a:prstGeom prst="rect">
            <a:avLst/>
          </a:prstGeom>
          <a:noFill/>
        </p:spPr>
        <p:txBody>
          <a:bodyPr wrap="none" rtlCol="0">
            <a:spAutoFit/>
          </a:bodyPr>
          <a:lstStyle/>
          <a:p>
            <a:r>
              <a:rPr lang="en-US" dirty="0"/>
              <a:t>Exterior Continuous Thermal</a:t>
            </a:r>
          </a:p>
          <a:p>
            <a:r>
              <a:rPr lang="en-US" dirty="0"/>
              <a:t>Insulation Systems (ECTIS)</a:t>
            </a:r>
          </a:p>
          <a:p>
            <a:r>
              <a:rPr lang="en-US" dirty="0"/>
              <a:t>(AC397)</a:t>
            </a:r>
          </a:p>
        </p:txBody>
      </p:sp>
      <p:sp>
        <p:nvSpPr>
          <p:cNvPr id="13" name="TextBox 12">
            <a:extLst>
              <a:ext uri="{FF2B5EF4-FFF2-40B4-BE49-F238E27FC236}">
                <a16:creationId xmlns:a16="http://schemas.microsoft.com/office/drawing/2014/main" id="{E2601592-491C-4942-AE8C-991950929F38}"/>
              </a:ext>
            </a:extLst>
          </p:cNvPr>
          <p:cNvSpPr txBox="1"/>
          <p:nvPr/>
        </p:nvSpPr>
        <p:spPr>
          <a:xfrm>
            <a:off x="2659354" y="5831385"/>
            <a:ext cx="3436646" cy="646331"/>
          </a:xfrm>
          <a:prstGeom prst="rect">
            <a:avLst/>
          </a:prstGeom>
          <a:noFill/>
        </p:spPr>
        <p:txBody>
          <a:bodyPr wrap="none" rtlCol="0">
            <a:spAutoFit/>
          </a:bodyPr>
          <a:lstStyle/>
          <a:p>
            <a:r>
              <a:rPr lang="en-US" dirty="0"/>
              <a:t>PV Array Roof Attachment Systems</a:t>
            </a:r>
          </a:p>
          <a:p>
            <a:r>
              <a:rPr lang="en-US" dirty="0"/>
              <a:t>(AC467)</a:t>
            </a:r>
          </a:p>
        </p:txBody>
      </p:sp>
      <p:pic>
        <p:nvPicPr>
          <p:cNvPr id="14" name="Picture 13">
            <a:extLst>
              <a:ext uri="{FF2B5EF4-FFF2-40B4-BE49-F238E27FC236}">
                <a16:creationId xmlns:a16="http://schemas.microsoft.com/office/drawing/2014/main" id="{CCDCB2FB-F6BD-474B-859A-940718477923}"/>
              </a:ext>
            </a:extLst>
          </p:cNvPr>
          <p:cNvPicPr>
            <a:picLocks noChangeAspect="1"/>
          </p:cNvPicPr>
          <p:nvPr/>
        </p:nvPicPr>
        <p:blipFill>
          <a:blip r:embed="rId5"/>
          <a:stretch>
            <a:fillRect/>
          </a:stretch>
        </p:blipFill>
        <p:spPr>
          <a:xfrm>
            <a:off x="6096000" y="4768641"/>
            <a:ext cx="5744177" cy="1677821"/>
          </a:xfrm>
          <a:prstGeom prst="rect">
            <a:avLst/>
          </a:prstGeom>
        </p:spPr>
      </p:pic>
    </p:spTree>
    <p:extLst>
      <p:ext uri="{BB962C8B-B14F-4D97-AF65-F5344CB8AC3E}">
        <p14:creationId xmlns:p14="http://schemas.microsoft.com/office/powerpoint/2010/main" val="1229642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p:cNvSpPr txBox="1">
            <a:spLocks/>
          </p:cNvSpPr>
          <p:nvPr/>
        </p:nvSpPr>
        <p:spPr>
          <a:xfrm>
            <a:off x="655848" y="3088060"/>
            <a:ext cx="7743315" cy="3648453"/>
          </a:xfrm>
          <a:prstGeom prst="rect">
            <a:avLst/>
          </a:prstGeom>
        </p:spPr>
        <p:txBody>
          <a:bodyPr>
            <a:normAutofit/>
          </a:bodyPr>
          <a:lstStyle/>
          <a:p>
            <a:pPr marL="457200" indent="-457200">
              <a:buSzPct val="65000"/>
              <a:buFont typeface="Arial" panose="020B0604020202020204" pitchFamily="34" charset="0"/>
              <a:buChar char="•"/>
              <a:defRPr/>
            </a:pPr>
            <a:r>
              <a:rPr lang="en-US" sz="2800" b="1" dirty="0"/>
              <a:t>Code Provisions </a:t>
            </a:r>
            <a:r>
              <a:rPr lang="en-US" sz="2800" dirty="0">
                <a:cs typeface="Arial" pitchFamily="34" charset="0"/>
              </a:rPr>
              <a:t>– the </a:t>
            </a:r>
            <a:r>
              <a:rPr lang="en-US" sz="2800" b="1" dirty="0">
                <a:solidFill>
                  <a:srgbClr val="00B050"/>
                </a:solidFill>
              </a:rPr>
              <a:t>Building Code </a:t>
            </a:r>
            <a:r>
              <a:rPr lang="en-US" sz="2800" dirty="0">
                <a:cs typeface="Arial" pitchFamily="34" charset="0"/>
              </a:rPr>
              <a:t>is the basis for evaluation </a:t>
            </a:r>
          </a:p>
          <a:p>
            <a:pPr marL="457200" indent="-457200">
              <a:buSzPct val="65000"/>
              <a:buFont typeface="Arial" panose="020B0604020202020204" pitchFamily="34" charset="0"/>
              <a:buChar char="•"/>
              <a:defRPr/>
            </a:pPr>
            <a:r>
              <a:rPr lang="en-US" sz="2800" b="1" dirty="0"/>
              <a:t>Acceptance Criteria </a:t>
            </a:r>
            <a:r>
              <a:rPr lang="en-US" sz="2800" dirty="0">
                <a:cs typeface="Arial" pitchFamily="34" charset="0"/>
              </a:rPr>
              <a:t>– for </a:t>
            </a:r>
            <a:r>
              <a:rPr lang="en-US" sz="2800" b="1" dirty="0">
                <a:solidFill>
                  <a:srgbClr val="00B050"/>
                </a:solidFill>
              </a:rPr>
              <a:t>innovative products </a:t>
            </a:r>
            <a:r>
              <a:rPr lang="en-US" sz="2800" dirty="0">
                <a:cs typeface="Arial" pitchFamily="34" charset="0"/>
              </a:rPr>
              <a:t>not specifically referenced in the Building Code, existing or new </a:t>
            </a:r>
            <a:r>
              <a:rPr lang="en-US" sz="2800" b="1" dirty="0">
                <a:solidFill>
                  <a:srgbClr val="00B050"/>
                </a:solidFill>
              </a:rPr>
              <a:t>Acceptance Criteria </a:t>
            </a:r>
            <a:r>
              <a:rPr lang="en-US" sz="2800" dirty="0">
                <a:cs typeface="Arial" pitchFamily="34" charset="0"/>
              </a:rPr>
              <a:t>can be used as the basis for evaluation</a:t>
            </a:r>
            <a:endParaRPr lang="en-US" sz="2800" b="1" dirty="0">
              <a:solidFill>
                <a:srgbClr val="0070C0"/>
              </a:solidFill>
            </a:endParaRPr>
          </a:p>
        </p:txBody>
      </p:sp>
      <p:sp>
        <p:nvSpPr>
          <p:cNvPr id="5" name="TextBox 4"/>
          <p:cNvSpPr txBox="1"/>
          <p:nvPr/>
        </p:nvSpPr>
        <p:spPr>
          <a:xfrm flipH="1">
            <a:off x="304758" y="93565"/>
            <a:ext cx="9015249" cy="1200329"/>
          </a:xfrm>
          <a:prstGeom prst="rect">
            <a:avLst/>
          </a:prstGeom>
          <a:noFill/>
        </p:spPr>
        <p:txBody>
          <a:bodyPr wrap="square" rtlCol="0">
            <a:spAutoFit/>
          </a:bodyPr>
          <a:lstStyle>
            <a:defPPr>
              <a:defRPr lang="en-US"/>
            </a:defPPr>
            <a:lvl1pPr>
              <a:defRPr sz="3600" b="1">
                <a:solidFill>
                  <a:schemeClr val="bg1"/>
                </a:solidFill>
              </a:defRPr>
            </a:lvl1pPr>
          </a:lstStyle>
          <a:p>
            <a:r>
              <a:rPr lang="en-US" dirty="0"/>
              <a:t>Conformity Assessment for Innovative Products</a:t>
            </a:r>
          </a:p>
        </p:txBody>
      </p:sp>
      <p:sp>
        <p:nvSpPr>
          <p:cNvPr id="7" name="Rectangle 6">
            <a:extLst>
              <a:ext uri="{FF2B5EF4-FFF2-40B4-BE49-F238E27FC236}">
                <a16:creationId xmlns:a16="http://schemas.microsoft.com/office/drawing/2014/main" id="{488363D9-6AC0-4E4B-83AA-94AA13401832}"/>
              </a:ext>
            </a:extLst>
          </p:cNvPr>
          <p:cNvSpPr/>
          <p:nvPr/>
        </p:nvSpPr>
        <p:spPr>
          <a:xfrm>
            <a:off x="304758" y="1638172"/>
            <a:ext cx="10053187" cy="1446550"/>
          </a:xfrm>
          <a:prstGeom prst="rect">
            <a:avLst/>
          </a:prstGeom>
        </p:spPr>
        <p:txBody>
          <a:bodyPr wrap="square">
            <a:spAutoFit/>
          </a:bodyPr>
          <a:lstStyle/>
          <a:p>
            <a:pPr marL="0" lvl="2">
              <a:spcBef>
                <a:spcPts val="900"/>
              </a:spcBef>
            </a:pPr>
            <a:r>
              <a:rPr lang="en-US" sz="3000" b="1" dirty="0">
                <a:solidFill>
                  <a:srgbClr val="00B050"/>
                </a:solidFill>
              </a:rPr>
              <a:t>Evaluation Reports </a:t>
            </a:r>
            <a:r>
              <a:rPr lang="en-US" sz="2800" dirty="0">
                <a:cs typeface="Arial" pitchFamily="34" charset="0"/>
              </a:rPr>
              <a:t>are issued by </a:t>
            </a:r>
            <a:r>
              <a:rPr lang="en-US" sz="2800" b="1" dirty="0">
                <a:solidFill>
                  <a:srgbClr val="0070C0"/>
                </a:solidFill>
              </a:rPr>
              <a:t>accredited</a:t>
            </a:r>
            <a:r>
              <a:rPr lang="en-US" sz="2800" dirty="0">
                <a:cs typeface="Arial" pitchFamily="34" charset="0"/>
              </a:rPr>
              <a:t> </a:t>
            </a:r>
            <a:r>
              <a:rPr lang="en-US" sz="2800" b="1" dirty="0">
                <a:cs typeface="Arial" pitchFamily="34" charset="0"/>
              </a:rPr>
              <a:t>third party </a:t>
            </a:r>
            <a:r>
              <a:rPr lang="en-US" sz="2800" b="1" dirty="0">
                <a:solidFill>
                  <a:srgbClr val="0070C0"/>
                </a:solidFill>
              </a:rPr>
              <a:t>Conformity Assessment Bodies </a:t>
            </a:r>
            <a:r>
              <a:rPr lang="en-US" sz="2800" dirty="0">
                <a:cs typeface="Arial" pitchFamily="34" charset="0"/>
              </a:rPr>
              <a:t>with relevant scope of accreditation to confirm the compliance of an </a:t>
            </a:r>
            <a:r>
              <a:rPr lang="en-US" sz="3000" b="1" dirty="0">
                <a:solidFill>
                  <a:srgbClr val="00B050"/>
                </a:solidFill>
              </a:rPr>
              <a:t>innovative product </a:t>
            </a:r>
            <a:r>
              <a:rPr lang="en-US" sz="2800" dirty="0">
                <a:cs typeface="Arial" pitchFamily="34" charset="0"/>
              </a:rPr>
              <a:t>to: </a:t>
            </a:r>
            <a:endParaRPr lang="en-US" sz="3000" b="1" dirty="0">
              <a:solidFill>
                <a:srgbClr val="00B050"/>
              </a:solidFill>
            </a:endParaRPr>
          </a:p>
        </p:txBody>
      </p:sp>
      <p:pic>
        <p:nvPicPr>
          <p:cNvPr id="3" name="Picture 2">
            <a:extLst>
              <a:ext uri="{FF2B5EF4-FFF2-40B4-BE49-F238E27FC236}">
                <a16:creationId xmlns:a16="http://schemas.microsoft.com/office/drawing/2014/main" id="{A2F576E4-21B4-447A-89BD-8AF824D4D3F9}"/>
              </a:ext>
            </a:extLst>
          </p:cNvPr>
          <p:cNvPicPr>
            <a:picLocks noChangeAspect="1"/>
          </p:cNvPicPr>
          <p:nvPr/>
        </p:nvPicPr>
        <p:blipFill>
          <a:blip r:embed="rId3"/>
          <a:stretch>
            <a:fillRect/>
          </a:stretch>
        </p:blipFill>
        <p:spPr>
          <a:xfrm>
            <a:off x="8900737" y="2771992"/>
            <a:ext cx="2914415" cy="3780082"/>
          </a:xfrm>
          <a:prstGeom prst="rect">
            <a:avLst/>
          </a:prstGeom>
          <a:ln>
            <a:solidFill>
              <a:schemeClr val="tx1"/>
            </a:solidFill>
          </a:ln>
        </p:spPr>
      </p:pic>
    </p:spTree>
    <p:extLst>
      <p:ext uri="{BB962C8B-B14F-4D97-AF65-F5344CB8AC3E}">
        <p14:creationId xmlns:p14="http://schemas.microsoft.com/office/powerpoint/2010/main" val="5097640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p:cNvSpPr txBox="1">
            <a:spLocks/>
          </p:cNvSpPr>
          <p:nvPr/>
        </p:nvSpPr>
        <p:spPr>
          <a:xfrm>
            <a:off x="520655" y="2523858"/>
            <a:ext cx="7851619" cy="3813880"/>
          </a:xfrm>
          <a:prstGeom prst="rect">
            <a:avLst/>
          </a:prstGeom>
        </p:spPr>
        <p:txBody>
          <a:bodyPr>
            <a:normAutofit/>
          </a:bodyPr>
          <a:lstStyle/>
          <a:p>
            <a:pPr>
              <a:spcBef>
                <a:spcPts val="100"/>
              </a:spcBef>
              <a:buSzPct val="65000"/>
              <a:defRPr/>
            </a:pPr>
            <a:r>
              <a:rPr lang="en-US" sz="2800" dirty="0">
                <a:cs typeface="Arial" pitchFamily="34" charset="0"/>
              </a:rPr>
              <a:t>“</a:t>
            </a:r>
            <a:r>
              <a:rPr lang="en-US" sz="2800" i="1" dirty="0">
                <a:cs typeface="Arial" pitchFamily="34" charset="0"/>
              </a:rPr>
              <a:t>document that…presents the findings, conclusions and recommendations from a particular evaluation” </a:t>
            </a:r>
            <a:r>
              <a:rPr lang="en-US" sz="2000" dirty="0">
                <a:cs typeface="Arial" pitchFamily="34" charset="0"/>
              </a:rPr>
              <a:t>(CDC, Developing an Effective Evaluation Report guidelines)</a:t>
            </a:r>
          </a:p>
          <a:p>
            <a:pPr marL="342900" indent="-342900">
              <a:spcBef>
                <a:spcPts val="100"/>
              </a:spcBef>
              <a:buClr>
                <a:schemeClr val="tx1"/>
              </a:buClr>
              <a:buSzPct val="100000"/>
              <a:buFont typeface="Arial" panose="020B0604020202020204" pitchFamily="34" charset="0"/>
              <a:buChar char="•"/>
              <a:defRPr/>
            </a:pPr>
            <a:r>
              <a:rPr lang="en-US" sz="2400" b="1" dirty="0">
                <a:solidFill>
                  <a:srgbClr val="0070C0"/>
                </a:solidFill>
              </a:rPr>
              <a:t>demonstrates</a:t>
            </a:r>
            <a:r>
              <a:rPr lang="en-US" sz="2400" dirty="0">
                <a:cs typeface="Arial" pitchFamily="34" charset="0"/>
              </a:rPr>
              <a:t> that new and innovative building products comply with </a:t>
            </a:r>
            <a:r>
              <a:rPr lang="en-US" sz="2400" b="1" dirty="0">
                <a:solidFill>
                  <a:srgbClr val="00B050"/>
                </a:solidFill>
              </a:rPr>
              <a:t>code requirements </a:t>
            </a:r>
            <a:endParaRPr lang="en-US" sz="2800" b="1" dirty="0">
              <a:solidFill>
                <a:srgbClr val="00B050"/>
              </a:solidFill>
            </a:endParaRPr>
          </a:p>
          <a:p>
            <a:pPr marL="342900" indent="-342900">
              <a:spcBef>
                <a:spcPts val="100"/>
              </a:spcBef>
              <a:buClr>
                <a:schemeClr val="tx1"/>
              </a:buClr>
              <a:buSzPct val="100000"/>
              <a:buFont typeface="Arial" panose="020B0604020202020204" pitchFamily="34" charset="0"/>
              <a:buChar char="•"/>
              <a:defRPr/>
            </a:pPr>
            <a:r>
              <a:rPr lang="en-US" sz="2400" dirty="0">
                <a:cs typeface="Arial" pitchFamily="34" charset="0"/>
              </a:rPr>
              <a:t>provides information about what </a:t>
            </a:r>
            <a:r>
              <a:rPr lang="en-US" sz="2400" b="1" dirty="0">
                <a:solidFill>
                  <a:srgbClr val="00B050"/>
                </a:solidFill>
              </a:rPr>
              <a:t>code requirements </a:t>
            </a:r>
            <a:r>
              <a:rPr lang="en-US" sz="2400" dirty="0">
                <a:cs typeface="Arial" pitchFamily="34" charset="0"/>
              </a:rPr>
              <a:t>or </a:t>
            </a:r>
            <a:r>
              <a:rPr lang="en-US" sz="2400" b="1" dirty="0">
                <a:solidFill>
                  <a:srgbClr val="00B050"/>
                </a:solidFill>
              </a:rPr>
              <a:t>acceptance criteria </a:t>
            </a:r>
            <a:r>
              <a:rPr lang="en-US" sz="2400" dirty="0">
                <a:cs typeface="Arial" pitchFamily="34" charset="0"/>
              </a:rPr>
              <a:t>were used to evaluate the product, how the product should be installed, how to identify the product, and much more</a:t>
            </a:r>
            <a:endParaRPr lang="en-US" sz="2400" b="1" dirty="0">
              <a:solidFill>
                <a:srgbClr val="0070C0"/>
              </a:solidFill>
            </a:endParaRPr>
          </a:p>
        </p:txBody>
      </p:sp>
      <p:sp>
        <p:nvSpPr>
          <p:cNvPr id="5" name="TextBox 4"/>
          <p:cNvSpPr txBox="1"/>
          <p:nvPr/>
        </p:nvSpPr>
        <p:spPr>
          <a:xfrm flipH="1">
            <a:off x="304758" y="93565"/>
            <a:ext cx="9015249" cy="1200329"/>
          </a:xfrm>
          <a:prstGeom prst="rect">
            <a:avLst/>
          </a:prstGeom>
          <a:noFill/>
        </p:spPr>
        <p:txBody>
          <a:bodyPr wrap="square" rtlCol="0">
            <a:spAutoFit/>
          </a:bodyPr>
          <a:lstStyle>
            <a:defPPr>
              <a:defRPr lang="en-US"/>
            </a:defPPr>
            <a:lvl1pPr>
              <a:defRPr sz="3600" b="1">
                <a:solidFill>
                  <a:schemeClr val="bg1"/>
                </a:solidFill>
              </a:defRPr>
            </a:lvl1pPr>
          </a:lstStyle>
          <a:p>
            <a:r>
              <a:rPr lang="en-US" dirty="0"/>
              <a:t>Conformity Assessment for Innovative Products</a:t>
            </a:r>
          </a:p>
        </p:txBody>
      </p:sp>
      <p:sp>
        <p:nvSpPr>
          <p:cNvPr id="7" name="Rectangle 6">
            <a:extLst>
              <a:ext uri="{FF2B5EF4-FFF2-40B4-BE49-F238E27FC236}">
                <a16:creationId xmlns:a16="http://schemas.microsoft.com/office/drawing/2014/main" id="{488363D9-6AC0-4E4B-83AA-94AA13401832}"/>
              </a:ext>
            </a:extLst>
          </p:cNvPr>
          <p:cNvSpPr/>
          <p:nvPr/>
        </p:nvSpPr>
        <p:spPr>
          <a:xfrm>
            <a:off x="304758" y="1697722"/>
            <a:ext cx="5871076" cy="553998"/>
          </a:xfrm>
          <a:prstGeom prst="rect">
            <a:avLst/>
          </a:prstGeom>
        </p:spPr>
        <p:txBody>
          <a:bodyPr wrap="square">
            <a:spAutoFit/>
          </a:bodyPr>
          <a:lstStyle/>
          <a:p>
            <a:pPr marL="0" lvl="2">
              <a:spcBef>
                <a:spcPts val="900"/>
              </a:spcBef>
            </a:pPr>
            <a:r>
              <a:rPr lang="en-US" sz="3000" b="1" dirty="0">
                <a:solidFill>
                  <a:srgbClr val="00B050"/>
                </a:solidFill>
              </a:rPr>
              <a:t>What is an Evaluation Report? </a:t>
            </a:r>
          </a:p>
        </p:txBody>
      </p:sp>
      <p:pic>
        <p:nvPicPr>
          <p:cNvPr id="3" name="Picture 2">
            <a:extLst>
              <a:ext uri="{FF2B5EF4-FFF2-40B4-BE49-F238E27FC236}">
                <a16:creationId xmlns:a16="http://schemas.microsoft.com/office/drawing/2014/main" id="{A2F576E4-21B4-447A-89BD-8AF824D4D3F9}"/>
              </a:ext>
            </a:extLst>
          </p:cNvPr>
          <p:cNvPicPr>
            <a:picLocks noChangeAspect="1"/>
          </p:cNvPicPr>
          <p:nvPr/>
        </p:nvPicPr>
        <p:blipFill>
          <a:blip r:embed="rId3"/>
          <a:stretch>
            <a:fillRect/>
          </a:stretch>
        </p:blipFill>
        <p:spPr>
          <a:xfrm>
            <a:off x="8592598" y="2523858"/>
            <a:ext cx="3078747" cy="3993226"/>
          </a:xfrm>
          <a:prstGeom prst="rect">
            <a:avLst/>
          </a:prstGeom>
          <a:ln>
            <a:solidFill>
              <a:schemeClr val="tx1"/>
            </a:solidFill>
          </a:ln>
        </p:spPr>
      </p:pic>
    </p:spTree>
    <p:extLst>
      <p:ext uri="{BB962C8B-B14F-4D97-AF65-F5344CB8AC3E}">
        <p14:creationId xmlns:p14="http://schemas.microsoft.com/office/powerpoint/2010/main" val="335375856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flipH="1">
            <a:off x="304758" y="93565"/>
            <a:ext cx="9015249" cy="1200329"/>
          </a:xfrm>
          <a:prstGeom prst="rect">
            <a:avLst/>
          </a:prstGeom>
          <a:noFill/>
        </p:spPr>
        <p:txBody>
          <a:bodyPr wrap="square" rtlCol="0">
            <a:spAutoFit/>
          </a:bodyPr>
          <a:lstStyle>
            <a:defPPr>
              <a:defRPr lang="en-US"/>
            </a:defPPr>
            <a:lvl1pPr>
              <a:defRPr sz="3600" b="1">
                <a:solidFill>
                  <a:schemeClr val="bg1"/>
                </a:solidFill>
              </a:defRPr>
            </a:lvl1pPr>
          </a:lstStyle>
          <a:p>
            <a:r>
              <a:rPr lang="en-US" dirty="0"/>
              <a:t>Conformity Assessment for Innovative Products</a:t>
            </a:r>
          </a:p>
        </p:txBody>
      </p:sp>
      <p:sp>
        <p:nvSpPr>
          <p:cNvPr id="7" name="Rectangle 6">
            <a:extLst>
              <a:ext uri="{FF2B5EF4-FFF2-40B4-BE49-F238E27FC236}">
                <a16:creationId xmlns:a16="http://schemas.microsoft.com/office/drawing/2014/main" id="{488363D9-6AC0-4E4B-83AA-94AA13401832}"/>
              </a:ext>
            </a:extLst>
          </p:cNvPr>
          <p:cNvSpPr/>
          <p:nvPr/>
        </p:nvSpPr>
        <p:spPr>
          <a:xfrm>
            <a:off x="304758" y="1504176"/>
            <a:ext cx="7278456" cy="553998"/>
          </a:xfrm>
          <a:prstGeom prst="rect">
            <a:avLst/>
          </a:prstGeom>
        </p:spPr>
        <p:txBody>
          <a:bodyPr wrap="square">
            <a:spAutoFit/>
          </a:bodyPr>
          <a:lstStyle/>
          <a:p>
            <a:pPr marL="0" lvl="2">
              <a:spcBef>
                <a:spcPts val="900"/>
              </a:spcBef>
            </a:pPr>
            <a:r>
              <a:rPr lang="en-US" sz="3000" b="1" dirty="0">
                <a:solidFill>
                  <a:srgbClr val="00B050"/>
                </a:solidFill>
              </a:rPr>
              <a:t>Evaluation Report Examples</a:t>
            </a:r>
          </a:p>
        </p:txBody>
      </p:sp>
      <p:pic>
        <p:nvPicPr>
          <p:cNvPr id="4" name="Picture 3">
            <a:extLst>
              <a:ext uri="{FF2B5EF4-FFF2-40B4-BE49-F238E27FC236}">
                <a16:creationId xmlns:a16="http://schemas.microsoft.com/office/drawing/2014/main" id="{7491A57B-B171-453B-B2F9-DDDEE5A80D03}"/>
              </a:ext>
            </a:extLst>
          </p:cNvPr>
          <p:cNvPicPr>
            <a:picLocks noChangeAspect="1"/>
          </p:cNvPicPr>
          <p:nvPr/>
        </p:nvPicPr>
        <p:blipFill>
          <a:blip r:embed="rId3"/>
          <a:stretch>
            <a:fillRect/>
          </a:stretch>
        </p:blipFill>
        <p:spPr>
          <a:xfrm>
            <a:off x="7252139" y="3295652"/>
            <a:ext cx="4559642" cy="2058172"/>
          </a:xfrm>
          <a:prstGeom prst="rect">
            <a:avLst/>
          </a:prstGeom>
        </p:spPr>
      </p:pic>
      <p:pic>
        <p:nvPicPr>
          <p:cNvPr id="3" name="Picture 2">
            <a:extLst>
              <a:ext uri="{FF2B5EF4-FFF2-40B4-BE49-F238E27FC236}">
                <a16:creationId xmlns:a16="http://schemas.microsoft.com/office/drawing/2014/main" id="{B350993B-4877-46A1-92D1-3703DC145130}"/>
              </a:ext>
            </a:extLst>
          </p:cNvPr>
          <p:cNvPicPr>
            <a:picLocks noChangeAspect="1"/>
          </p:cNvPicPr>
          <p:nvPr/>
        </p:nvPicPr>
        <p:blipFill>
          <a:blip r:embed="rId4"/>
          <a:stretch>
            <a:fillRect/>
          </a:stretch>
        </p:blipFill>
        <p:spPr>
          <a:xfrm>
            <a:off x="9286430" y="4533130"/>
            <a:ext cx="2525351" cy="2058172"/>
          </a:xfrm>
          <a:prstGeom prst="rect">
            <a:avLst/>
          </a:prstGeom>
        </p:spPr>
      </p:pic>
      <p:sp>
        <p:nvSpPr>
          <p:cNvPr id="6" name="TextBox 5">
            <a:extLst>
              <a:ext uri="{FF2B5EF4-FFF2-40B4-BE49-F238E27FC236}">
                <a16:creationId xmlns:a16="http://schemas.microsoft.com/office/drawing/2014/main" id="{BC7C268C-E077-4560-B568-86F211F0E0A9}"/>
              </a:ext>
            </a:extLst>
          </p:cNvPr>
          <p:cNvSpPr txBox="1"/>
          <p:nvPr/>
        </p:nvSpPr>
        <p:spPr>
          <a:xfrm>
            <a:off x="7252139" y="5603231"/>
            <a:ext cx="1656607" cy="646331"/>
          </a:xfrm>
          <a:prstGeom prst="rect">
            <a:avLst/>
          </a:prstGeom>
          <a:noFill/>
        </p:spPr>
        <p:txBody>
          <a:bodyPr wrap="none" rtlCol="0">
            <a:spAutoFit/>
          </a:bodyPr>
          <a:lstStyle/>
          <a:p>
            <a:r>
              <a:rPr lang="en-US" dirty="0"/>
              <a:t>Tesla Solar Roof</a:t>
            </a:r>
          </a:p>
          <a:p>
            <a:r>
              <a:rPr lang="en-US" dirty="0"/>
              <a:t>(ESR-4074)</a:t>
            </a:r>
          </a:p>
        </p:txBody>
      </p:sp>
      <p:sp>
        <p:nvSpPr>
          <p:cNvPr id="8" name="TextBox 7">
            <a:extLst>
              <a:ext uri="{FF2B5EF4-FFF2-40B4-BE49-F238E27FC236}">
                <a16:creationId xmlns:a16="http://schemas.microsoft.com/office/drawing/2014/main" id="{4FB29B46-054E-4330-B7B6-1312B57783BA}"/>
              </a:ext>
            </a:extLst>
          </p:cNvPr>
          <p:cNvSpPr txBox="1"/>
          <p:nvPr/>
        </p:nvSpPr>
        <p:spPr>
          <a:xfrm>
            <a:off x="384933" y="4222806"/>
            <a:ext cx="2169825" cy="923330"/>
          </a:xfrm>
          <a:prstGeom prst="rect">
            <a:avLst/>
          </a:prstGeom>
          <a:noFill/>
        </p:spPr>
        <p:txBody>
          <a:bodyPr wrap="none" rtlCol="0">
            <a:spAutoFit/>
          </a:bodyPr>
          <a:lstStyle/>
          <a:p>
            <a:r>
              <a:rPr lang="en-US" dirty="0"/>
              <a:t>Orbit Weather-Based</a:t>
            </a:r>
          </a:p>
          <a:p>
            <a:r>
              <a:rPr lang="en-US" dirty="0"/>
              <a:t>Irrigation Controller</a:t>
            </a:r>
          </a:p>
          <a:p>
            <a:r>
              <a:rPr lang="en-US" dirty="0"/>
              <a:t>(PMG-1380)</a:t>
            </a:r>
          </a:p>
        </p:txBody>
      </p:sp>
      <p:pic>
        <p:nvPicPr>
          <p:cNvPr id="9" name="Picture 8">
            <a:extLst>
              <a:ext uri="{FF2B5EF4-FFF2-40B4-BE49-F238E27FC236}">
                <a16:creationId xmlns:a16="http://schemas.microsoft.com/office/drawing/2014/main" id="{C35E8D20-D54B-4CD9-935B-70B4B352411C}"/>
              </a:ext>
            </a:extLst>
          </p:cNvPr>
          <p:cNvPicPr>
            <a:picLocks noChangeAspect="1"/>
          </p:cNvPicPr>
          <p:nvPr/>
        </p:nvPicPr>
        <p:blipFill>
          <a:blip r:embed="rId5"/>
          <a:stretch>
            <a:fillRect/>
          </a:stretch>
        </p:blipFill>
        <p:spPr>
          <a:xfrm>
            <a:off x="2633500" y="4225159"/>
            <a:ext cx="3805979" cy="2407158"/>
          </a:xfrm>
          <a:prstGeom prst="rect">
            <a:avLst/>
          </a:prstGeom>
        </p:spPr>
      </p:pic>
      <p:sp>
        <p:nvSpPr>
          <p:cNvPr id="10" name="TextBox 9">
            <a:extLst>
              <a:ext uri="{FF2B5EF4-FFF2-40B4-BE49-F238E27FC236}">
                <a16:creationId xmlns:a16="http://schemas.microsoft.com/office/drawing/2014/main" id="{A40FA731-C564-420A-9FC1-83E5D0DCDEF1}"/>
              </a:ext>
            </a:extLst>
          </p:cNvPr>
          <p:cNvSpPr txBox="1"/>
          <p:nvPr/>
        </p:nvSpPr>
        <p:spPr>
          <a:xfrm>
            <a:off x="6938674" y="2221336"/>
            <a:ext cx="3009367" cy="646331"/>
          </a:xfrm>
          <a:prstGeom prst="rect">
            <a:avLst/>
          </a:prstGeom>
          <a:noFill/>
        </p:spPr>
        <p:txBody>
          <a:bodyPr wrap="square" rtlCol="0">
            <a:spAutoFit/>
          </a:bodyPr>
          <a:lstStyle/>
          <a:p>
            <a:r>
              <a:rPr lang="en-US" dirty="0"/>
              <a:t>Quick Mount PV Roof Mounts</a:t>
            </a:r>
          </a:p>
          <a:p>
            <a:r>
              <a:rPr lang="en-US" dirty="0"/>
              <a:t>(ESR-3744)</a:t>
            </a:r>
          </a:p>
        </p:txBody>
      </p:sp>
      <p:pic>
        <p:nvPicPr>
          <p:cNvPr id="11" name="Picture 10">
            <a:extLst>
              <a:ext uri="{FF2B5EF4-FFF2-40B4-BE49-F238E27FC236}">
                <a16:creationId xmlns:a16="http://schemas.microsoft.com/office/drawing/2014/main" id="{9175BA7F-F470-4D4F-B048-855FC58A4DAF}"/>
              </a:ext>
            </a:extLst>
          </p:cNvPr>
          <p:cNvPicPr>
            <a:picLocks noChangeAspect="1"/>
          </p:cNvPicPr>
          <p:nvPr/>
        </p:nvPicPr>
        <p:blipFill rotWithShape="1">
          <a:blip r:embed="rId6"/>
          <a:srcRect l="32882" r="144"/>
          <a:stretch/>
        </p:blipFill>
        <p:spPr>
          <a:xfrm>
            <a:off x="380219" y="2194092"/>
            <a:ext cx="6558455" cy="1219624"/>
          </a:xfrm>
          <a:prstGeom prst="rect">
            <a:avLst/>
          </a:prstGeom>
        </p:spPr>
      </p:pic>
    </p:spTree>
    <p:extLst>
      <p:ext uri="{BB962C8B-B14F-4D97-AF65-F5344CB8AC3E}">
        <p14:creationId xmlns:p14="http://schemas.microsoft.com/office/powerpoint/2010/main" val="397759947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flipH="1">
            <a:off x="304758" y="93565"/>
            <a:ext cx="9015249" cy="1200329"/>
          </a:xfrm>
          <a:prstGeom prst="rect">
            <a:avLst/>
          </a:prstGeom>
          <a:noFill/>
        </p:spPr>
        <p:txBody>
          <a:bodyPr wrap="square" rtlCol="0">
            <a:spAutoFit/>
          </a:bodyPr>
          <a:lstStyle>
            <a:defPPr>
              <a:defRPr lang="en-US"/>
            </a:defPPr>
            <a:lvl1pPr>
              <a:defRPr sz="3600" b="1">
                <a:solidFill>
                  <a:schemeClr val="bg1"/>
                </a:solidFill>
              </a:defRPr>
            </a:lvl1pPr>
          </a:lstStyle>
          <a:p>
            <a:r>
              <a:rPr lang="en-US" dirty="0"/>
              <a:t>Conformity Assessment for Innovative Products</a:t>
            </a:r>
          </a:p>
        </p:txBody>
      </p:sp>
      <p:sp>
        <p:nvSpPr>
          <p:cNvPr id="7" name="Rectangle 6">
            <a:extLst>
              <a:ext uri="{FF2B5EF4-FFF2-40B4-BE49-F238E27FC236}">
                <a16:creationId xmlns:a16="http://schemas.microsoft.com/office/drawing/2014/main" id="{488363D9-6AC0-4E4B-83AA-94AA13401832}"/>
              </a:ext>
            </a:extLst>
          </p:cNvPr>
          <p:cNvSpPr/>
          <p:nvPr/>
        </p:nvSpPr>
        <p:spPr>
          <a:xfrm>
            <a:off x="2610567" y="1488580"/>
            <a:ext cx="6970866" cy="553998"/>
          </a:xfrm>
          <a:prstGeom prst="rect">
            <a:avLst/>
          </a:prstGeom>
        </p:spPr>
        <p:txBody>
          <a:bodyPr wrap="square">
            <a:spAutoFit/>
          </a:bodyPr>
          <a:lstStyle/>
          <a:p>
            <a:pPr marL="0" lvl="2">
              <a:spcBef>
                <a:spcPts val="900"/>
              </a:spcBef>
            </a:pPr>
            <a:r>
              <a:rPr lang="en-US" sz="3000" b="1" dirty="0">
                <a:solidFill>
                  <a:srgbClr val="00B050"/>
                </a:solidFill>
              </a:rPr>
              <a:t>ISO/IEC 17065 Product Evaluation Process</a:t>
            </a:r>
          </a:p>
        </p:txBody>
      </p:sp>
      <p:sp>
        <p:nvSpPr>
          <p:cNvPr id="8" name="Subtitle 2">
            <a:extLst>
              <a:ext uri="{FF2B5EF4-FFF2-40B4-BE49-F238E27FC236}">
                <a16:creationId xmlns:a16="http://schemas.microsoft.com/office/drawing/2014/main" id="{EC82D502-6E14-4B2C-AAD3-E9193274996B}"/>
              </a:ext>
            </a:extLst>
          </p:cNvPr>
          <p:cNvSpPr txBox="1">
            <a:spLocks/>
          </p:cNvSpPr>
          <p:nvPr/>
        </p:nvSpPr>
        <p:spPr>
          <a:xfrm>
            <a:off x="1975803" y="2256517"/>
            <a:ext cx="8223460" cy="4724400"/>
          </a:xfrm>
          <a:prstGeom prst="rect">
            <a:avLst/>
          </a:prstGeom>
          <a:noFill/>
          <a:ln>
            <a:noFill/>
          </a:ln>
        </p:spPr>
        <p:txBody>
          <a:bodyPr>
            <a:normAutofit/>
          </a:bodyPr>
          <a:lstStyle/>
          <a:p>
            <a:pPr marL="0" marR="0" lvl="0" indent="0" algn="ctr" defTabSz="914400" rtl="0" eaLnBrk="1" fontAlgn="auto" latinLnBrk="0" hangingPunct="1">
              <a:lnSpc>
                <a:spcPct val="100000"/>
              </a:lnSpc>
              <a:spcBef>
                <a:spcPts val="0"/>
              </a:spcBef>
              <a:spcAft>
                <a:spcPts val="600"/>
              </a:spcAft>
              <a:buClrTx/>
              <a:buSzTx/>
              <a:buFont typeface="Arial" pitchFamily="34" charset="0"/>
              <a:buNone/>
              <a:tabLst/>
              <a:defRPr/>
            </a:pPr>
            <a:r>
              <a:rPr lang="en-US" sz="2000" dirty="0">
                <a:ea typeface="+mj-ea"/>
                <a:cs typeface="Arial" panose="020B0604020202020204" pitchFamily="34" charset="0"/>
              </a:rPr>
              <a:t>Initial contact and estimation of capabilities and cost</a:t>
            </a:r>
          </a:p>
          <a:p>
            <a:pPr marL="0" marR="0" lvl="0" indent="0" algn="ctr" defTabSz="914400" rtl="0" eaLnBrk="1" fontAlgn="auto" latinLnBrk="0" hangingPunct="1">
              <a:lnSpc>
                <a:spcPct val="100000"/>
              </a:lnSpc>
              <a:spcBef>
                <a:spcPts val="0"/>
              </a:spcBef>
              <a:spcAft>
                <a:spcPts val="600"/>
              </a:spcAft>
              <a:buClrTx/>
              <a:buSzTx/>
              <a:buFont typeface="Arial" pitchFamily="34" charset="0"/>
              <a:buNone/>
              <a:tabLst/>
              <a:defRPr/>
            </a:pPr>
            <a:endParaRPr lang="en-US" sz="2000" dirty="0">
              <a:ea typeface="+mj-ea"/>
              <a:cs typeface="Arial" panose="020B0604020202020204" pitchFamily="34" charset="0"/>
            </a:endParaRPr>
          </a:p>
          <a:p>
            <a:pPr marL="0" marR="0" lvl="0" indent="0" algn="ctr" defTabSz="914400" rtl="0" eaLnBrk="1" fontAlgn="auto" latinLnBrk="0" hangingPunct="1">
              <a:lnSpc>
                <a:spcPct val="100000"/>
              </a:lnSpc>
              <a:spcBef>
                <a:spcPts val="0"/>
              </a:spcBef>
              <a:spcAft>
                <a:spcPts val="600"/>
              </a:spcAft>
              <a:buClrTx/>
              <a:buSzTx/>
              <a:buFont typeface="Arial" pitchFamily="34" charset="0"/>
              <a:buNone/>
              <a:tabLst/>
              <a:defRPr/>
            </a:pPr>
            <a:r>
              <a:rPr lang="en-US" sz="2000" dirty="0">
                <a:ea typeface="+mj-ea"/>
                <a:cs typeface="Arial" panose="020B0604020202020204" pitchFamily="34" charset="0"/>
              </a:rPr>
              <a:t>Manufacturer submits an application along with supporting documentation</a:t>
            </a:r>
          </a:p>
          <a:p>
            <a:pPr marL="0" marR="0" lvl="0" indent="0" algn="ctr" defTabSz="914400" rtl="0" eaLnBrk="1" fontAlgn="auto" latinLnBrk="0" hangingPunct="1">
              <a:lnSpc>
                <a:spcPct val="100000"/>
              </a:lnSpc>
              <a:spcBef>
                <a:spcPts val="0"/>
              </a:spcBef>
              <a:spcAft>
                <a:spcPts val="600"/>
              </a:spcAft>
              <a:buClrTx/>
              <a:buSzTx/>
              <a:buFont typeface="Arial" pitchFamily="34" charset="0"/>
              <a:buNone/>
              <a:tabLst/>
              <a:defRPr/>
            </a:pPr>
            <a:endParaRPr lang="en-US" sz="2000" dirty="0">
              <a:ea typeface="+mj-ea"/>
              <a:cs typeface="Arial" panose="020B0604020202020204" pitchFamily="34" charset="0"/>
            </a:endParaRPr>
          </a:p>
          <a:p>
            <a:pPr marL="0" marR="0" lvl="0" indent="0" algn="ctr" defTabSz="914400" rtl="0" eaLnBrk="1" fontAlgn="auto" latinLnBrk="0" hangingPunct="1">
              <a:lnSpc>
                <a:spcPct val="100000"/>
              </a:lnSpc>
              <a:spcBef>
                <a:spcPts val="0"/>
              </a:spcBef>
              <a:spcAft>
                <a:spcPts val="600"/>
              </a:spcAft>
              <a:buClrTx/>
              <a:buSzTx/>
              <a:buFont typeface="Arial" pitchFamily="34" charset="0"/>
              <a:buNone/>
              <a:tabLst/>
              <a:defRPr/>
            </a:pPr>
            <a:r>
              <a:rPr lang="en-US" sz="2000" dirty="0">
                <a:ea typeface="+mj-ea"/>
                <a:cs typeface="Arial" panose="020B0604020202020204" pitchFamily="34" charset="0"/>
              </a:rPr>
              <a:t>Products tested at an accredited testing laboratory</a:t>
            </a:r>
          </a:p>
          <a:p>
            <a:pPr marL="0" marR="0" lvl="0" indent="0" algn="ctr" defTabSz="914400" rtl="0" eaLnBrk="1" fontAlgn="auto" latinLnBrk="0" hangingPunct="1">
              <a:lnSpc>
                <a:spcPct val="100000"/>
              </a:lnSpc>
              <a:spcBef>
                <a:spcPts val="0"/>
              </a:spcBef>
              <a:spcAft>
                <a:spcPts val="600"/>
              </a:spcAft>
              <a:buClrTx/>
              <a:buSzTx/>
              <a:buFont typeface="Arial" pitchFamily="34" charset="0"/>
              <a:buNone/>
              <a:tabLst/>
              <a:defRPr/>
            </a:pPr>
            <a:endParaRPr lang="en-US" sz="2000" dirty="0">
              <a:ea typeface="+mj-ea"/>
              <a:cs typeface="Arial" panose="020B0604020202020204" pitchFamily="34" charset="0"/>
            </a:endParaRPr>
          </a:p>
          <a:p>
            <a:pPr marL="0" marR="0" lvl="0" indent="0" algn="ctr" defTabSz="914400" rtl="0" eaLnBrk="1" fontAlgn="auto" latinLnBrk="0" hangingPunct="1">
              <a:lnSpc>
                <a:spcPct val="100000"/>
              </a:lnSpc>
              <a:spcBef>
                <a:spcPts val="0"/>
              </a:spcBef>
              <a:spcAft>
                <a:spcPts val="600"/>
              </a:spcAft>
              <a:buClrTx/>
              <a:buSzTx/>
              <a:buFont typeface="Arial" pitchFamily="34" charset="0"/>
              <a:buNone/>
              <a:tabLst/>
              <a:defRPr/>
            </a:pPr>
            <a:r>
              <a:rPr lang="en-US" sz="2000" dirty="0">
                <a:ea typeface="+mj-ea"/>
                <a:cs typeface="Arial" panose="020B0604020202020204" pitchFamily="34" charset="0"/>
              </a:rPr>
              <a:t>Initial inspection of manufacturing process</a:t>
            </a:r>
          </a:p>
          <a:p>
            <a:pPr marL="0" marR="0" lvl="0" indent="0" algn="ctr" defTabSz="914400" rtl="0" eaLnBrk="1" fontAlgn="auto" latinLnBrk="0" hangingPunct="1">
              <a:lnSpc>
                <a:spcPct val="100000"/>
              </a:lnSpc>
              <a:spcBef>
                <a:spcPts val="0"/>
              </a:spcBef>
              <a:spcAft>
                <a:spcPts val="600"/>
              </a:spcAft>
              <a:buClrTx/>
              <a:buSzTx/>
              <a:buFont typeface="Arial" pitchFamily="34" charset="0"/>
              <a:buNone/>
              <a:tabLst/>
              <a:defRPr/>
            </a:pPr>
            <a:endParaRPr lang="en-US" sz="2000" dirty="0">
              <a:ea typeface="+mj-ea"/>
              <a:cs typeface="Arial" panose="020B0604020202020204" pitchFamily="34" charset="0"/>
            </a:endParaRPr>
          </a:p>
          <a:p>
            <a:pPr marL="0" marR="0" lvl="0" indent="0" algn="ctr" defTabSz="914400" rtl="0" eaLnBrk="1" fontAlgn="auto" latinLnBrk="0" hangingPunct="1">
              <a:lnSpc>
                <a:spcPct val="100000"/>
              </a:lnSpc>
              <a:spcBef>
                <a:spcPts val="0"/>
              </a:spcBef>
              <a:spcAft>
                <a:spcPts val="600"/>
              </a:spcAft>
              <a:buClrTx/>
              <a:buSzTx/>
              <a:buFont typeface="Arial" pitchFamily="34" charset="0"/>
              <a:buNone/>
              <a:tabLst/>
              <a:defRPr/>
            </a:pPr>
            <a:r>
              <a:rPr lang="en-US" sz="2000" dirty="0">
                <a:ea typeface="+mj-ea"/>
                <a:cs typeface="Arial" panose="020B0604020202020204" pitchFamily="34" charset="0"/>
              </a:rPr>
              <a:t>Successful evaluation and issuance of an evaluation report</a:t>
            </a:r>
          </a:p>
          <a:p>
            <a:pPr marL="0" marR="0" lvl="0" indent="0" algn="ctr" defTabSz="914400" rtl="0" eaLnBrk="1" fontAlgn="auto" latinLnBrk="0" hangingPunct="1">
              <a:lnSpc>
                <a:spcPct val="100000"/>
              </a:lnSpc>
              <a:spcBef>
                <a:spcPts val="0"/>
              </a:spcBef>
              <a:spcAft>
                <a:spcPts val="600"/>
              </a:spcAft>
              <a:buClrTx/>
              <a:buSzTx/>
              <a:buFont typeface="Arial" pitchFamily="34" charset="0"/>
              <a:buNone/>
              <a:tabLst/>
              <a:defRPr/>
            </a:pPr>
            <a:endParaRPr lang="en-US" sz="2000" dirty="0">
              <a:ea typeface="+mj-ea"/>
              <a:cs typeface="Arial" panose="020B0604020202020204" pitchFamily="34" charset="0"/>
            </a:endParaRPr>
          </a:p>
          <a:p>
            <a:pPr marL="0" marR="0" lvl="0" indent="0" algn="ctr" defTabSz="914400" rtl="0" eaLnBrk="1" fontAlgn="auto" latinLnBrk="0" hangingPunct="1">
              <a:lnSpc>
                <a:spcPct val="100000"/>
              </a:lnSpc>
              <a:spcBef>
                <a:spcPts val="0"/>
              </a:spcBef>
              <a:spcAft>
                <a:spcPts val="600"/>
              </a:spcAft>
              <a:buClrTx/>
              <a:buSzTx/>
              <a:buFont typeface="Arial" pitchFamily="34" charset="0"/>
              <a:buNone/>
              <a:tabLst/>
              <a:defRPr/>
            </a:pPr>
            <a:r>
              <a:rPr lang="en-US" sz="2000" dirty="0">
                <a:ea typeface="+mj-ea"/>
                <a:cs typeface="Arial" panose="020B0604020202020204" pitchFamily="34" charset="0"/>
              </a:rPr>
              <a:t>Continuous Compliance: Inspections to verify products are manufactured consistent with originally certified product</a:t>
            </a:r>
          </a:p>
          <a:p>
            <a:pPr marL="0" marR="0" lvl="0" indent="0" algn="ctr" defTabSz="914400" rtl="0" eaLnBrk="1" fontAlgn="auto" latinLnBrk="0" hangingPunct="1">
              <a:lnSpc>
                <a:spcPct val="100000"/>
              </a:lnSpc>
              <a:spcBef>
                <a:spcPts val="0"/>
              </a:spcBef>
              <a:spcAft>
                <a:spcPts val="1200"/>
              </a:spcAft>
              <a:buClrTx/>
              <a:buSzTx/>
              <a:buFont typeface="Arial" pitchFamily="34" charset="0"/>
              <a:buNone/>
              <a:tabLst/>
              <a:defRPr/>
            </a:pPr>
            <a:endParaRPr lang="en-US" b="1" dirty="0">
              <a:ea typeface="+mj-ea"/>
              <a:cs typeface="+mj-cs"/>
            </a:endParaRPr>
          </a:p>
        </p:txBody>
      </p:sp>
      <p:grpSp>
        <p:nvGrpSpPr>
          <p:cNvPr id="9" name="Group 8">
            <a:extLst>
              <a:ext uri="{FF2B5EF4-FFF2-40B4-BE49-F238E27FC236}">
                <a16:creationId xmlns:a16="http://schemas.microsoft.com/office/drawing/2014/main" id="{E267A170-EAA5-4F75-8EAE-969FE8E14920}"/>
              </a:ext>
            </a:extLst>
          </p:cNvPr>
          <p:cNvGrpSpPr/>
          <p:nvPr/>
        </p:nvGrpSpPr>
        <p:grpSpPr>
          <a:xfrm>
            <a:off x="5920777" y="2035362"/>
            <a:ext cx="175223" cy="3076690"/>
            <a:chOff x="4419597" y="1686891"/>
            <a:chExt cx="175223" cy="3076690"/>
          </a:xfrm>
        </p:grpSpPr>
        <p:pic>
          <p:nvPicPr>
            <p:cNvPr id="10" name="Picture 9">
              <a:extLst>
                <a:ext uri="{FF2B5EF4-FFF2-40B4-BE49-F238E27FC236}">
                  <a16:creationId xmlns:a16="http://schemas.microsoft.com/office/drawing/2014/main" id="{E758660D-3BC8-44AA-8607-1BC8DD0C293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4386863" y="1719625"/>
              <a:ext cx="232224" cy="166756"/>
            </a:xfrm>
            <a:prstGeom prst="rect">
              <a:avLst/>
            </a:prstGeom>
          </p:spPr>
        </p:pic>
        <p:pic>
          <p:nvPicPr>
            <p:cNvPr id="11" name="Picture 10">
              <a:extLst>
                <a:ext uri="{FF2B5EF4-FFF2-40B4-BE49-F238E27FC236}">
                  <a16:creationId xmlns:a16="http://schemas.microsoft.com/office/drawing/2014/main" id="{7F55E726-2A52-444E-96E0-FB47C783359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4386863" y="2448259"/>
              <a:ext cx="232224" cy="166756"/>
            </a:xfrm>
            <a:prstGeom prst="rect">
              <a:avLst/>
            </a:prstGeom>
          </p:spPr>
        </p:pic>
        <p:pic>
          <p:nvPicPr>
            <p:cNvPr id="12" name="Picture 11">
              <a:extLst>
                <a:ext uri="{FF2B5EF4-FFF2-40B4-BE49-F238E27FC236}">
                  <a16:creationId xmlns:a16="http://schemas.microsoft.com/office/drawing/2014/main" id="{6964C702-5714-4948-8C87-7568FE5ED63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4395330" y="3134059"/>
              <a:ext cx="232224" cy="166756"/>
            </a:xfrm>
            <a:prstGeom prst="rect">
              <a:avLst/>
            </a:prstGeom>
          </p:spPr>
        </p:pic>
        <p:pic>
          <p:nvPicPr>
            <p:cNvPr id="13" name="Picture 12">
              <a:extLst>
                <a:ext uri="{FF2B5EF4-FFF2-40B4-BE49-F238E27FC236}">
                  <a16:creationId xmlns:a16="http://schemas.microsoft.com/office/drawing/2014/main" id="{0FDAC8BC-6B27-4047-BE13-82D3F4DABED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4386863" y="3851055"/>
              <a:ext cx="232224" cy="166756"/>
            </a:xfrm>
            <a:prstGeom prst="rect">
              <a:avLst/>
            </a:prstGeom>
          </p:spPr>
        </p:pic>
        <p:pic>
          <p:nvPicPr>
            <p:cNvPr id="14" name="Picture 13">
              <a:extLst>
                <a:ext uri="{FF2B5EF4-FFF2-40B4-BE49-F238E27FC236}">
                  <a16:creationId xmlns:a16="http://schemas.microsoft.com/office/drawing/2014/main" id="{240699B6-7A01-471D-B089-DE26F443FF5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4386863" y="4564091"/>
              <a:ext cx="232224" cy="166756"/>
            </a:xfrm>
            <a:prstGeom prst="rect">
              <a:avLst/>
            </a:prstGeom>
          </p:spPr>
        </p:pic>
      </p:grpSp>
      <p:pic>
        <p:nvPicPr>
          <p:cNvPr id="15" name="Picture 14">
            <a:extLst>
              <a:ext uri="{FF2B5EF4-FFF2-40B4-BE49-F238E27FC236}">
                <a16:creationId xmlns:a16="http://schemas.microsoft.com/office/drawing/2014/main" id="{7702233E-E059-4204-B8DF-D320B4EE658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5888043" y="5853763"/>
            <a:ext cx="232224" cy="166756"/>
          </a:xfrm>
          <a:prstGeom prst="rect">
            <a:avLst/>
          </a:prstGeom>
        </p:spPr>
      </p:pic>
    </p:spTree>
    <p:extLst>
      <p:ext uri="{BB962C8B-B14F-4D97-AF65-F5344CB8AC3E}">
        <p14:creationId xmlns:p14="http://schemas.microsoft.com/office/powerpoint/2010/main" val="228324240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flipH="1">
            <a:off x="257462" y="343330"/>
            <a:ext cx="9015249" cy="646331"/>
          </a:xfrm>
          <a:prstGeom prst="rect">
            <a:avLst/>
          </a:prstGeom>
          <a:noFill/>
        </p:spPr>
        <p:txBody>
          <a:bodyPr wrap="square" rtlCol="0">
            <a:spAutoFit/>
          </a:bodyPr>
          <a:lstStyle>
            <a:defPPr>
              <a:defRPr lang="en-US"/>
            </a:defPPr>
            <a:lvl1pPr>
              <a:defRPr sz="3600" b="1">
                <a:solidFill>
                  <a:schemeClr val="bg1"/>
                </a:solidFill>
              </a:defRPr>
            </a:lvl1pPr>
          </a:lstStyle>
          <a:p>
            <a:r>
              <a:rPr lang="en-US" dirty="0"/>
              <a:t>Benefits of Product Evaluation</a:t>
            </a:r>
          </a:p>
        </p:txBody>
      </p:sp>
      <p:sp>
        <p:nvSpPr>
          <p:cNvPr id="15" name="Content Placeholder 2">
            <a:extLst>
              <a:ext uri="{FF2B5EF4-FFF2-40B4-BE49-F238E27FC236}">
                <a16:creationId xmlns:a16="http://schemas.microsoft.com/office/drawing/2014/main" id="{8FB8DACF-40BC-41A2-8186-87960AAC5F0E}"/>
              </a:ext>
            </a:extLst>
          </p:cNvPr>
          <p:cNvSpPr txBox="1">
            <a:spLocks/>
          </p:cNvSpPr>
          <p:nvPr/>
        </p:nvSpPr>
        <p:spPr>
          <a:xfrm>
            <a:off x="5123793" y="1645766"/>
            <a:ext cx="6231938" cy="4868904"/>
          </a:xfrm>
          <a:prstGeom prst="rect">
            <a:avLst/>
          </a:prstGeom>
        </p:spPr>
        <p:txBody>
          <a:bodyPr>
            <a:normAutofit/>
          </a:bodyPr>
          <a:lstStyle/>
          <a:p>
            <a:pPr marL="457200" indent="-457200">
              <a:buSzPct val="65000"/>
              <a:buFont typeface="Arial" panose="020B0604020202020204" pitchFamily="34" charset="0"/>
              <a:buChar char="•"/>
              <a:defRPr/>
            </a:pPr>
            <a:r>
              <a:rPr lang="en-US" sz="2800" b="1" dirty="0"/>
              <a:t>Code Officials</a:t>
            </a:r>
          </a:p>
          <a:p>
            <a:pPr marL="914400" lvl="1" indent="-457200">
              <a:buSzPct val="65000"/>
              <a:buFont typeface="Arial" panose="020B0604020202020204" pitchFamily="34" charset="0"/>
              <a:buChar char="•"/>
              <a:defRPr/>
            </a:pPr>
            <a:r>
              <a:rPr lang="en-US" sz="2400" dirty="0">
                <a:cs typeface="Arial" pitchFamily="34" charset="0"/>
              </a:rPr>
              <a:t>Time &amp; resource savings</a:t>
            </a:r>
          </a:p>
          <a:p>
            <a:pPr marL="914400" lvl="1" indent="-457200">
              <a:buSzPct val="65000"/>
              <a:buFont typeface="Arial" panose="020B0604020202020204" pitchFamily="34" charset="0"/>
              <a:buChar char="•"/>
              <a:defRPr/>
            </a:pPr>
            <a:r>
              <a:rPr lang="en-US" sz="2400" dirty="0">
                <a:cs typeface="Arial" pitchFamily="34" charset="0"/>
              </a:rPr>
              <a:t>Rigor of evaluation process</a:t>
            </a:r>
          </a:p>
          <a:p>
            <a:pPr marL="457200" indent="-457200">
              <a:buSzPct val="65000"/>
              <a:buFont typeface="Arial" panose="020B0604020202020204" pitchFamily="34" charset="0"/>
              <a:buChar char="•"/>
              <a:defRPr/>
            </a:pPr>
            <a:r>
              <a:rPr lang="en-US" sz="2800" b="1" dirty="0">
                <a:cs typeface="Arial" pitchFamily="34" charset="0"/>
              </a:rPr>
              <a:t>Manufacturer</a:t>
            </a:r>
          </a:p>
          <a:p>
            <a:pPr marL="914400" lvl="1" indent="-457200">
              <a:buSzPct val="65000"/>
              <a:buFont typeface="Arial" panose="020B0604020202020204" pitchFamily="34" charset="0"/>
              <a:buChar char="•"/>
              <a:defRPr/>
            </a:pPr>
            <a:r>
              <a:rPr lang="en-US" sz="2400" dirty="0">
                <a:cs typeface="Arial" pitchFamily="34" charset="0"/>
              </a:rPr>
              <a:t>Evidence of compliance with codes and standards</a:t>
            </a:r>
          </a:p>
          <a:p>
            <a:pPr marL="914400" lvl="1" indent="-457200">
              <a:buSzPct val="65000"/>
              <a:buFont typeface="Arial" panose="020B0604020202020204" pitchFamily="34" charset="0"/>
              <a:buChar char="•"/>
              <a:defRPr/>
            </a:pPr>
            <a:r>
              <a:rPr lang="en-US" sz="2400" dirty="0">
                <a:cs typeface="Arial" pitchFamily="34" charset="0"/>
              </a:rPr>
              <a:t> Reduces regulatory barriers</a:t>
            </a:r>
          </a:p>
          <a:p>
            <a:pPr marL="914400" lvl="1" indent="-457200">
              <a:buSzPct val="65000"/>
              <a:buFont typeface="Arial" panose="020B0604020202020204" pitchFamily="34" charset="0"/>
              <a:buChar char="•"/>
              <a:defRPr/>
            </a:pPr>
            <a:r>
              <a:rPr lang="en-US" sz="2400" dirty="0">
                <a:cs typeface="Arial" pitchFamily="34" charset="0"/>
              </a:rPr>
              <a:t>Allows new innovative products to be used in construction projects</a:t>
            </a:r>
          </a:p>
          <a:p>
            <a:pPr marL="914400" lvl="1" indent="-457200">
              <a:buSzPct val="65000"/>
              <a:buFont typeface="Arial" panose="020B0604020202020204" pitchFamily="34" charset="0"/>
              <a:buChar char="•"/>
              <a:defRPr/>
            </a:pPr>
            <a:r>
              <a:rPr lang="en-US" sz="2400" dirty="0">
                <a:cs typeface="Arial" pitchFamily="34" charset="0"/>
              </a:rPr>
              <a:t>Competitive advantage</a:t>
            </a:r>
          </a:p>
          <a:p>
            <a:pPr marL="457200" indent="-457200">
              <a:buSzPct val="65000"/>
              <a:buFont typeface="Arial" panose="020B0604020202020204" pitchFamily="34" charset="0"/>
              <a:buChar char="•"/>
              <a:defRPr/>
            </a:pPr>
            <a:r>
              <a:rPr lang="en-US" sz="2800" b="1" dirty="0">
                <a:cs typeface="Arial" pitchFamily="34" charset="0"/>
              </a:rPr>
              <a:t>Designers – </a:t>
            </a:r>
            <a:r>
              <a:rPr lang="en-US" sz="2800" dirty="0">
                <a:cs typeface="Arial" pitchFamily="34" charset="0"/>
              </a:rPr>
              <a:t>ease of finding approved products to specify</a:t>
            </a:r>
            <a:endParaRPr lang="en-US" sz="2800" b="1" dirty="0">
              <a:solidFill>
                <a:srgbClr val="0070C0"/>
              </a:solidFill>
            </a:endParaRPr>
          </a:p>
        </p:txBody>
      </p:sp>
      <p:pic>
        <p:nvPicPr>
          <p:cNvPr id="3" name="Picture 2">
            <a:extLst>
              <a:ext uri="{FF2B5EF4-FFF2-40B4-BE49-F238E27FC236}">
                <a16:creationId xmlns:a16="http://schemas.microsoft.com/office/drawing/2014/main" id="{466300B4-D805-4570-9C28-3297410AB5EC}"/>
              </a:ext>
            </a:extLst>
          </p:cNvPr>
          <p:cNvPicPr>
            <a:picLocks noChangeAspect="1"/>
          </p:cNvPicPr>
          <p:nvPr/>
        </p:nvPicPr>
        <p:blipFill>
          <a:blip r:embed="rId3"/>
          <a:stretch>
            <a:fillRect/>
          </a:stretch>
        </p:blipFill>
        <p:spPr>
          <a:xfrm>
            <a:off x="314620" y="2148273"/>
            <a:ext cx="4450466" cy="3566469"/>
          </a:xfrm>
          <a:prstGeom prst="rect">
            <a:avLst/>
          </a:prstGeom>
        </p:spPr>
      </p:pic>
    </p:spTree>
    <p:extLst>
      <p:ext uri="{BB962C8B-B14F-4D97-AF65-F5344CB8AC3E}">
        <p14:creationId xmlns:p14="http://schemas.microsoft.com/office/powerpoint/2010/main" val="347536769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flipH="1">
            <a:off x="257462" y="343330"/>
            <a:ext cx="9015249" cy="646331"/>
          </a:xfrm>
          <a:prstGeom prst="rect">
            <a:avLst/>
          </a:prstGeom>
          <a:noFill/>
        </p:spPr>
        <p:txBody>
          <a:bodyPr wrap="square" rtlCol="0">
            <a:spAutoFit/>
          </a:bodyPr>
          <a:lstStyle>
            <a:defPPr>
              <a:defRPr lang="en-US"/>
            </a:defPPr>
            <a:lvl1pPr>
              <a:defRPr sz="3600" b="1">
                <a:solidFill>
                  <a:schemeClr val="bg1"/>
                </a:solidFill>
              </a:defRPr>
            </a:lvl1pPr>
          </a:lstStyle>
          <a:p>
            <a:r>
              <a:rPr lang="en-US" dirty="0"/>
              <a:t>Additional Product Certification Information</a:t>
            </a:r>
          </a:p>
        </p:txBody>
      </p:sp>
      <p:sp>
        <p:nvSpPr>
          <p:cNvPr id="4" name="TextBox 3">
            <a:extLst>
              <a:ext uri="{FF2B5EF4-FFF2-40B4-BE49-F238E27FC236}">
                <a16:creationId xmlns:a16="http://schemas.microsoft.com/office/drawing/2014/main" id="{FB5F8672-7F17-44EB-B617-C48B0D08EA10}"/>
              </a:ext>
            </a:extLst>
          </p:cNvPr>
          <p:cNvSpPr txBox="1"/>
          <p:nvPr/>
        </p:nvSpPr>
        <p:spPr>
          <a:xfrm>
            <a:off x="151795" y="3889864"/>
            <a:ext cx="5944205" cy="1077218"/>
          </a:xfrm>
          <a:prstGeom prst="rect">
            <a:avLst/>
          </a:prstGeom>
          <a:noFill/>
        </p:spPr>
        <p:txBody>
          <a:bodyPr wrap="square" rtlCol="0">
            <a:spAutoFit/>
          </a:bodyPr>
          <a:lstStyle/>
          <a:p>
            <a:pPr algn="ctr"/>
            <a:r>
              <a:rPr lang="en-US" sz="2400" dirty="0">
                <a:solidFill>
                  <a:srgbClr val="234D34"/>
                </a:solidFill>
              </a:rPr>
              <a:t>Mr. Shahin Moinian, P.E.</a:t>
            </a:r>
          </a:p>
          <a:p>
            <a:pPr algn="ctr"/>
            <a:r>
              <a:rPr lang="en-US" sz="2000" dirty="0">
                <a:solidFill>
                  <a:srgbClr val="234D34"/>
                </a:solidFill>
              </a:rPr>
              <a:t>President, ICC Evaluation Service</a:t>
            </a:r>
          </a:p>
          <a:p>
            <a:pPr algn="ctr"/>
            <a:r>
              <a:rPr lang="en-US" sz="2000" dirty="0">
                <a:solidFill>
                  <a:srgbClr val="234D34"/>
                </a:solidFill>
              </a:rPr>
              <a:t>smoinian@icc-es.org</a:t>
            </a:r>
          </a:p>
        </p:txBody>
      </p:sp>
      <p:sp>
        <p:nvSpPr>
          <p:cNvPr id="3" name="Rectangle 2">
            <a:extLst>
              <a:ext uri="{FF2B5EF4-FFF2-40B4-BE49-F238E27FC236}">
                <a16:creationId xmlns:a16="http://schemas.microsoft.com/office/drawing/2014/main" id="{07624B04-9B9E-4059-A058-99745A1E698F}"/>
              </a:ext>
            </a:extLst>
          </p:cNvPr>
          <p:cNvSpPr/>
          <p:nvPr/>
        </p:nvSpPr>
        <p:spPr>
          <a:xfrm>
            <a:off x="257462" y="2135107"/>
            <a:ext cx="11098269" cy="1015663"/>
          </a:xfrm>
          <a:prstGeom prst="rect">
            <a:avLst/>
          </a:prstGeom>
        </p:spPr>
        <p:txBody>
          <a:bodyPr wrap="square">
            <a:spAutoFit/>
          </a:bodyPr>
          <a:lstStyle/>
          <a:p>
            <a:pPr lvl="0"/>
            <a:r>
              <a:rPr lang="en-US" sz="3000" dirty="0">
                <a:solidFill>
                  <a:prstClr val="black"/>
                </a:solidFill>
              </a:rPr>
              <a:t>For additional information, or to view all ICC-ES </a:t>
            </a:r>
            <a:r>
              <a:rPr lang="en-US" sz="3000" b="1" dirty="0">
                <a:solidFill>
                  <a:srgbClr val="00B050"/>
                </a:solidFill>
              </a:rPr>
              <a:t>evaluation reports </a:t>
            </a:r>
            <a:r>
              <a:rPr lang="en-US" sz="3000" dirty="0">
                <a:solidFill>
                  <a:prstClr val="black"/>
                </a:solidFill>
              </a:rPr>
              <a:t>and </a:t>
            </a:r>
            <a:r>
              <a:rPr lang="en-US" sz="3000" b="1" dirty="0">
                <a:solidFill>
                  <a:srgbClr val="00B050"/>
                </a:solidFill>
              </a:rPr>
              <a:t>product listings</a:t>
            </a:r>
            <a:r>
              <a:rPr lang="en-US" sz="3000" dirty="0">
                <a:solidFill>
                  <a:prstClr val="black"/>
                </a:solidFill>
              </a:rPr>
              <a:t>, please visit </a:t>
            </a:r>
            <a:r>
              <a:rPr lang="en-US" sz="3000" dirty="0">
                <a:solidFill>
                  <a:schemeClr val="accent5"/>
                </a:solidFill>
                <a:hlinkClick r:id="rId3">
                  <a:extLst>
                    <a:ext uri="{A12FA001-AC4F-418D-AE19-62706E023703}">
                      <ahyp:hlinkClr xmlns:ahyp="http://schemas.microsoft.com/office/drawing/2018/hyperlinkcolor" xmlns="" val="tx"/>
                    </a:ext>
                  </a:extLst>
                </a:hlinkClick>
              </a:rPr>
              <a:t>www.icc-es.org</a:t>
            </a:r>
            <a:r>
              <a:rPr lang="en-US" sz="3000" dirty="0">
                <a:solidFill>
                  <a:schemeClr val="accent5"/>
                </a:solidFill>
              </a:rPr>
              <a:t> </a:t>
            </a:r>
            <a:r>
              <a:rPr lang="en-US" sz="3000" dirty="0">
                <a:solidFill>
                  <a:prstClr val="black"/>
                </a:solidFill>
              </a:rPr>
              <a:t>or contact:</a:t>
            </a:r>
          </a:p>
        </p:txBody>
      </p:sp>
      <p:sp>
        <p:nvSpPr>
          <p:cNvPr id="6" name="TextBox 5">
            <a:extLst>
              <a:ext uri="{FF2B5EF4-FFF2-40B4-BE49-F238E27FC236}">
                <a16:creationId xmlns:a16="http://schemas.microsoft.com/office/drawing/2014/main" id="{AC313AA2-CCB1-4FE2-B2C1-52327D1E6F19}"/>
              </a:ext>
            </a:extLst>
          </p:cNvPr>
          <p:cNvSpPr txBox="1"/>
          <p:nvPr/>
        </p:nvSpPr>
        <p:spPr>
          <a:xfrm>
            <a:off x="5806596" y="3889864"/>
            <a:ext cx="5944205" cy="1077218"/>
          </a:xfrm>
          <a:prstGeom prst="rect">
            <a:avLst/>
          </a:prstGeom>
          <a:noFill/>
        </p:spPr>
        <p:txBody>
          <a:bodyPr wrap="square" rtlCol="0">
            <a:spAutoFit/>
          </a:bodyPr>
          <a:lstStyle/>
          <a:p>
            <a:pPr algn="ctr"/>
            <a:r>
              <a:rPr lang="en-US" sz="2400" dirty="0">
                <a:solidFill>
                  <a:srgbClr val="234D34"/>
                </a:solidFill>
              </a:rPr>
              <a:t>Mr. William Gould, P.E.</a:t>
            </a:r>
          </a:p>
          <a:p>
            <a:pPr algn="ctr"/>
            <a:r>
              <a:rPr lang="en-US" sz="2000" dirty="0">
                <a:solidFill>
                  <a:srgbClr val="234D34"/>
                </a:solidFill>
              </a:rPr>
              <a:t>Senior Vice President of Evaluation &amp; Technical Services</a:t>
            </a:r>
          </a:p>
          <a:p>
            <a:pPr algn="ctr"/>
            <a:r>
              <a:rPr lang="en-US" sz="2000" dirty="0">
                <a:solidFill>
                  <a:srgbClr val="234D34"/>
                </a:solidFill>
              </a:rPr>
              <a:t>wgould@icc-es.org</a:t>
            </a:r>
          </a:p>
        </p:txBody>
      </p:sp>
    </p:spTree>
    <p:extLst>
      <p:ext uri="{BB962C8B-B14F-4D97-AF65-F5344CB8AC3E}">
        <p14:creationId xmlns:p14="http://schemas.microsoft.com/office/powerpoint/2010/main" val="218279613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9727F21-13D8-4C7B-A135-7A0568E91F56}"/>
              </a:ext>
            </a:extLst>
          </p:cNvPr>
          <p:cNvPicPr>
            <a:picLocks noChangeAspect="1"/>
          </p:cNvPicPr>
          <p:nvPr/>
        </p:nvPicPr>
        <p:blipFill>
          <a:blip r:embed="rId3"/>
          <a:stretch>
            <a:fillRect/>
          </a:stretch>
        </p:blipFill>
        <p:spPr>
          <a:xfrm>
            <a:off x="3568296" y="4631875"/>
            <a:ext cx="2904693" cy="2074190"/>
          </a:xfrm>
          <a:prstGeom prst="rect">
            <a:avLst/>
          </a:prstGeom>
        </p:spPr>
      </p:pic>
      <p:pic>
        <p:nvPicPr>
          <p:cNvPr id="3" name="Picture 2">
            <a:extLst>
              <a:ext uri="{FF2B5EF4-FFF2-40B4-BE49-F238E27FC236}">
                <a16:creationId xmlns:a16="http://schemas.microsoft.com/office/drawing/2014/main" id="{603A9A69-CF6A-4930-9C54-E1D788BEC895}"/>
              </a:ext>
            </a:extLst>
          </p:cNvPr>
          <p:cNvPicPr>
            <a:picLocks noChangeAspect="1"/>
          </p:cNvPicPr>
          <p:nvPr/>
        </p:nvPicPr>
        <p:blipFill>
          <a:blip r:embed="rId4"/>
          <a:stretch>
            <a:fillRect/>
          </a:stretch>
        </p:blipFill>
        <p:spPr>
          <a:xfrm>
            <a:off x="6817896" y="1780051"/>
            <a:ext cx="4728241" cy="4708981"/>
          </a:xfrm>
          <a:prstGeom prst="rect">
            <a:avLst/>
          </a:prstGeom>
        </p:spPr>
      </p:pic>
      <p:sp>
        <p:nvSpPr>
          <p:cNvPr id="2" name="TextBox 1"/>
          <p:cNvSpPr txBox="1"/>
          <p:nvPr/>
        </p:nvSpPr>
        <p:spPr>
          <a:xfrm>
            <a:off x="41023" y="151935"/>
            <a:ext cx="9878027" cy="1138773"/>
          </a:xfrm>
          <a:prstGeom prst="rect">
            <a:avLst/>
          </a:prstGeom>
          <a:noFill/>
        </p:spPr>
        <p:txBody>
          <a:bodyPr wrap="square" rtlCol="0">
            <a:spAutoFit/>
          </a:bodyPr>
          <a:lstStyle/>
          <a:p>
            <a:r>
              <a:rPr lang="en-US" sz="3400" b="1" dirty="0">
                <a:solidFill>
                  <a:schemeClr val="bg1"/>
                </a:solidFill>
              </a:rPr>
              <a:t>The International Code Council: </a:t>
            </a:r>
          </a:p>
          <a:p>
            <a:r>
              <a:rPr lang="en-US" sz="3400" b="1" dirty="0">
                <a:solidFill>
                  <a:schemeClr val="bg1"/>
                </a:solidFill>
              </a:rPr>
              <a:t>Facilitating Building Safety</a:t>
            </a:r>
          </a:p>
        </p:txBody>
      </p:sp>
      <p:sp>
        <p:nvSpPr>
          <p:cNvPr id="4" name="TextBox 3">
            <a:extLst>
              <a:ext uri="{FF2B5EF4-FFF2-40B4-BE49-F238E27FC236}">
                <a16:creationId xmlns:a16="http://schemas.microsoft.com/office/drawing/2014/main" id="{F907F86E-20CE-4721-A5A9-96F6CA366C87}"/>
              </a:ext>
            </a:extLst>
          </p:cNvPr>
          <p:cNvSpPr txBox="1"/>
          <p:nvPr/>
        </p:nvSpPr>
        <p:spPr>
          <a:xfrm>
            <a:off x="160418" y="1490007"/>
            <a:ext cx="6224339" cy="3477875"/>
          </a:xfrm>
          <a:prstGeom prst="rect">
            <a:avLst/>
          </a:prstGeom>
          <a:noFill/>
        </p:spPr>
        <p:txBody>
          <a:bodyPr wrap="square" rtlCol="0">
            <a:spAutoFit/>
          </a:bodyPr>
          <a:lstStyle/>
          <a:p>
            <a:pPr marL="457200" indent="-457200">
              <a:buClr>
                <a:schemeClr val="tx1"/>
              </a:buClr>
              <a:buFont typeface="Arial" panose="020B0604020202020204" pitchFamily="34" charset="0"/>
              <a:buChar char="•"/>
            </a:pPr>
            <a:r>
              <a:rPr lang="en-US" sz="3000" dirty="0"/>
              <a:t>Membership association that developed from the unique system in the U.S.</a:t>
            </a:r>
          </a:p>
          <a:p>
            <a:pPr marL="914400" lvl="1" indent="-457200">
              <a:buClr>
                <a:schemeClr val="tx1"/>
              </a:buClr>
              <a:buFont typeface="Arial" panose="020B0604020202020204" pitchFamily="34" charset="0"/>
              <a:buChar char="•"/>
            </a:pPr>
            <a:r>
              <a:rPr lang="en-US" sz="2600" b="1" dirty="0">
                <a:solidFill>
                  <a:srgbClr val="0070C0"/>
                </a:solidFill>
              </a:rPr>
              <a:t>Develop</a:t>
            </a:r>
            <a:r>
              <a:rPr lang="en-US" sz="2600" dirty="0"/>
              <a:t> &amp; </a:t>
            </a:r>
            <a:r>
              <a:rPr lang="en-US" sz="2600" b="1" dirty="0">
                <a:solidFill>
                  <a:srgbClr val="0070C0"/>
                </a:solidFill>
              </a:rPr>
              <a:t>publish</a:t>
            </a:r>
            <a:r>
              <a:rPr lang="en-US" sz="2600" dirty="0"/>
              <a:t> model </a:t>
            </a:r>
            <a:r>
              <a:rPr lang="en-US" sz="2600" b="1" dirty="0">
                <a:solidFill>
                  <a:srgbClr val="00B050"/>
                </a:solidFill>
              </a:rPr>
              <a:t>building codes </a:t>
            </a:r>
            <a:r>
              <a:rPr lang="en-US" sz="2600" dirty="0"/>
              <a:t>used globally</a:t>
            </a:r>
          </a:p>
          <a:p>
            <a:pPr marL="914400" lvl="1" indent="-457200">
              <a:buFont typeface="Arial" panose="020B0604020202020204" pitchFamily="34" charset="0"/>
              <a:buChar char="•"/>
            </a:pPr>
            <a:r>
              <a:rPr lang="en-US" sz="2600" dirty="0"/>
              <a:t>Provide </a:t>
            </a:r>
            <a:r>
              <a:rPr lang="en-US" sz="2600" b="1" dirty="0">
                <a:solidFill>
                  <a:srgbClr val="0070C0"/>
                </a:solidFill>
              </a:rPr>
              <a:t>products</a:t>
            </a:r>
            <a:r>
              <a:rPr lang="en-US" sz="2600" dirty="0"/>
              <a:t> and </a:t>
            </a:r>
            <a:r>
              <a:rPr lang="en-US" sz="2600" b="1" dirty="0">
                <a:solidFill>
                  <a:srgbClr val="0070C0"/>
                </a:solidFill>
              </a:rPr>
              <a:t>services</a:t>
            </a:r>
            <a:r>
              <a:rPr lang="en-US" sz="2600" dirty="0"/>
              <a:t> to help jurisdictions with building code </a:t>
            </a:r>
            <a:r>
              <a:rPr lang="en-US" sz="2600" b="1" dirty="0">
                <a:solidFill>
                  <a:srgbClr val="00B050"/>
                </a:solidFill>
              </a:rPr>
              <a:t>implementation</a:t>
            </a:r>
          </a:p>
        </p:txBody>
      </p:sp>
    </p:spTree>
    <p:extLst>
      <p:ext uri="{BB962C8B-B14F-4D97-AF65-F5344CB8AC3E}">
        <p14:creationId xmlns:p14="http://schemas.microsoft.com/office/powerpoint/2010/main" val="163072377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96765" y="152399"/>
            <a:ext cx="3581400" cy="1066800"/>
          </a:xfrm>
          <a:prstGeom prst="rect">
            <a:avLst/>
          </a:prstGeom>
          <a:solidFill>
            <a:srgbClr val="005D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p:cNvSpPr txBox="1"/>
          <p:nvPr/>
        </p:nvSpPr>
        <p:spPr>
          <a:xfrm>
            <a:off x="609600" y="333106"/>
            <a:ext cx="5486400" cy="646331"/>
          </a:xfrm>
          <a:prstGeom prst="rect">
            <a:avLst/>
          </a:prstGeom>
          <a:noFill/>
        </p:spPr>
        <p:txBody>
          <a:bodyPr wrap="square" rtlCol="0">
            <a:spAutoFit/>
          </a:bodyPr>
          <a:lstStyle/>
          <a:p>
            <a:r>
              <a:rPr lang="en-US" sz="3600" b="1" dirty="0">
                <a:solidFill>
                  <a:schemeClr val="bg1"/>
                </a:solidFill>
              </a:rPr>
              <a:t>Thank you!</a:t>
            </a: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62976" y="5159573"/>
            <a:ext cx="8266046" cy="1653209"/>
          </a:xfrm>
          <a:prstGeom prst="rect">
            <a:avLst/>
          </a:prstGeom>
        </p:spPr>
      </p:pic>
      <p:sp>
        <p:nvSpPr>
          <p:cNvPr id="9" name="TextBox 8">
            <a:extLst>
              <a:ext uri="{FF2B5EF4-FFF2-40B4-BE49-F238E27FC236}">
                <a16:creationId xmlns:a16="http://schemas.microsoft.com/office/drawing/2014/main" id="{938A831F-5D35-488B-B6C8-CF4908A33EB6}"/>
              </a:ext>
            </a:extLst>
          </p:cNvPr>
          <p:cNvSpPr txBox="1"/>
          <p:nvPr/>
        </p:nvSpPr>
        <p:spPr>
          <a:xfrm>
            <a:off x="3669350" y="4000649"/>
            <a:ext cx="4853297" cy="1692771"/>
          </a:xfrm>
          <a:prstGeom prst="rect">
            <a:avLst/>
          </a:prstGeom>
          <a:noFill/>
        </p:spPr>
        <p:txBody>
          <a:bodyPr wrap="square" rtlCol="0">
            <a:spAutoFit/>
          </a:bodyPr>
          <a:lstStyle/>
          <a:p>
            <a:pPr algn="ctr"/>
            <a:r>
              <a:rPr lang="en-US" sz="2400" dirty="0">
                <a:solidFill>
                  <a:srgbClr val="234D34"/>
                </a:solidFill>
                <a:latin typeface="Arial Narrow" panose="020B0606020202030204" pitchFamily="34" charset="0"/>
              </a:rPr>
              <a:t>Judy Zakreski</a:t>
            </a:r>
          </a:p>
          <a:p>
            <a:pPr algn="ctr"/>
            <a:r>
              <a:rPr lang="en-US" sz="2000" dirty="0">
                <a:solidFill>
                  <a:srgbClr val="234D34"/>
                </a:solidFill>
                <a:latin typeface="Arial Narrow" panose="020B0606020202030204" pitchFamily="34" charset="0"/>
              </a:rPr>
              <a:t>ICC Vice President of Global Services</a:t>
            </a:r>
          </a:p>
          <a:p>
            <a:pPr algn="ctr"/>
            <a:r>
              <a:rPr lang="en-US" sz="2000" dirty="0">
                <a:solidFill>
                  <a:srgbClr val="234D34"/>
                </a:solidFill>
                <a:latin typeface="Arial Narrow" panose="020B0606020202030204" pitchFamily="34" charset="0"/>
                <a:hlinkClick r:id="rId4"/>
              </a:rPr>
              <a:t>jzakreski@iccsafe.org</a:t>
            </a:r>
            <a:endParaRPr lang="en-US" sz="2000" dirty="0">
              <a:solidFill>
                <a:srgbClr val="234D34"/>
              </a:solidFill>
              <a:latin typeface="Arial Narrow" panose="020B0606020202030204" pitchFamily="34" charset="0"/>
            </a:endParaRPr>
          </a:p>
          <a:p>
            <a:pPr algn="ctr"/>
            <a:r>
              <a:rPr lang="en-US" sz="2000" dirty="0">
                <a:solidFill>
                  <a:srgbClr val="234D34"/>
                </a:solidFill>
                <a:latin typeface="Arial Narrow" panose="020B0606020202030204" pitchFamily="34" charset="0"/>
              </a:rPr>
              <a:t>+1.202.730.3978</a:t>
            </a:r>
          </a:p>
          <a:p>
            <a:pPr algn="ctr"/>
            <a:endParaRPr lang="en-US" sz="2000" dirty="0">
              <a:solidFill>
                <a:srgbClr val="234D34"/>
              </a:solidFill>
              <a:latin typeface="Arial Narrow" panose="020B0606020202030204" pitchFamily="34" charset="0"/>
            </a:endParaRPr>
          </a:p>
        </p:txBody>
      </p:sp>
      <p:sp>
        <p:nvSpPr>
          <p:cNvPr id="3" name="Rectangle 2">
            <a:extLst>
              <a:ext uri="{FF2B5EF4-FFF2-40B4-BE49-F238E27FC236}">
                <a16:creationId xmlns:a16="http://schemas.microsoft.com/office/drawing/2014/main" id="{C1D7C8EB-CE78-4DF9-8675-A435864D31AA}"/>
              </a:ext>
            </a:extLst>
          </p:cNvPr>
          <p:cNvSpPr/>
          <p:nvPr/>
        </p:nvSpPr>
        <p:spPr>
          <a:xfrm>
            <a:off x="396766" y="1505051"/>
            <a:ext cx="10399572" cy="2246769"/>
          </a:xfrm>
          <a:prstGeom prst="rect">
            <a:avLst/>
          </a:prstGeom>
        </p:spPr>
        <p:txBody>
          <a:bodyPr wrap="square">
            <a:spAutoFit/>
          </a:bodyPr>
          <a:lstStyle/>
          <a:p>
            <a:r>
              <a:rPr lang="en-US" sz="2800" i="1" dirty="0"/>
              <a:t>Project owners, specification writers, and building jurisdictions rely upon ICC and its subsidiary organizations to support their challenges in the world of buildings.</a:t>
            </a:r>
          </a:p>
          <a:p>
            <a:endParaRPr lang="en-US" sz="2800" dirty="0"/>
          </a:p>
          <a:p>
            <a:r>
              <a:rPr lang="en-US" sz="2800" dirty="0"/>
              <a:t>For additional information, please visit </a:t>
            </a:r>
            <a:r>
              <a:rPr lang="en-US" sz="2800" dirty="0">
                <a:hlinkClick r:id="rId5"/>
              </a:rPr>
              <a:t>www.iccsafe.org</a:t>
            </a:r>
            <a:r>
              <a:rPr lang="en-US" sz="2800" dirty="0"/>
              <a:t> or contact:</a:t>
            </a:r>
          </a:p>
        </p:txBody>
      </p:sp>
    </p:spTree>
    <p:extLst>
      <p:ext uri="{BB962C8B-B14F-4D97-AF65-F5344CB8AC3E}">
        <p14:creationId xmlns:p14="http://schemas.microsoft.com/office/powerpoint/2010/main" val="178298786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6640BCE-6C8C-4F7C-957E-63F9B426550C}"/>
              </a:ext>
            </a:extLst>
          </p:cNvPr>
          <p:cNvPicPr>
            <a:picLocks noChangeAspect="1"/>
          </p:cNvPicPr>
          <p:nvPr/>
        </p:nvPicPr>
        <p:blipFill>
          <a:blip r:embed="rId3"/>
          <a:stretch>
            <a:fillRect/>
          </a:stretch>
        </p:blipFill>
        <p:spPr>
          <a:xfrm>
            <a:off x="8691716" y="3339135"/>
            <a:ext cx="3193830" cy="3303541"/>
          </a:xfrm>
          <a:prstGeom prst="rect">
            <a:avLst/>
          </a:prstGeom>
        </p:spPr>
      </p:pic>
      <p:sp>
        <p:nvSpPr>
          <p:cNvPr id="5" name="Rectangle 4"/>
          <p:cNvSpPr/>
          <p:nvPr/>
        </p:nvSpPr>
        <p:spPr>
          <a:xfrm>
            <a:off x="1752600" y="152400"/>
            <a:ext cx="3581400" cy="1066800"/>
          </a:xfrm>
          <a:prstGeom prst="rect">
            <a:avLst/>
          </a:prstGeom>
          <a:solidFill>
            <a:srgbClr val="005D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p:cNvSpPr txBox="1"/>
          <p:nvPr/>
        </p:nvSpPr>
        <p:spPr>
          <a:xfrm>
            <a:off x="175427" y="178065"/>
            <a:ext cx="9410007" cy="1200329"/>
          </a:xfrm>
          <a:prstGeom prst="rect">
            <a:avLst/>
          </a:prstGeom>
          <a:noFill/>
        </p:spPr>
        <p:txBody>
          <a:bodyPr wrap="square" rtlCol="0">
            <a:spAutoFit/>
          </a:bodyPr>
          <a:lstStyle/>
          <a:p>
            <a:r>
              <a:rPr lang="en-US" sz="3600" b="1" dirty="0">
                <a:solidFill>
                  <a:schemeClr val="bg1"/>
                </a:solidFill>
              </a:rPr>
              <a:t>Effective Building Code Enforcement is a Prerequisite for Smarter Cities</a:t>
            </a:r>
          </a:p>
        </p:txBody>
      </p:sp>
      <p:sp>
        <p:nvSpPr>
          <p:cNvPr id="4" name="TextBox 3">
            <a:extLst>
              <a:ext uri="{FF2B5EF4-FFF2-40B4-BE49-F238E27FC236}">
                <a16:creationId xmlns:a16="http://schemas.microsoft.com/office/drawing/2014/main" id="{F907F86E-20CE-4721-A5A9-96F6CA366C87}"/>
              </a:ext>
            </a:extLst>
          </p:cNvPr>
          <p:cNvSpPr txBox="1"/>
          <p:nvPr/>
        </p:nvSpPr>
        <p:spPr>
          <a:xfrm>
            <a:off x="0" y="1537589"/>
            <a:ext cx="10864646" cy="4655121"/>
          </a:xfrm>
          <a:prstGeom prst="rect">
            <a:avLst/>
          </a:prstGeom>
          <a:noFill/>
        </p:spPr>
        <p:txBody>
          <a:bodyPr wrap="square" rtlCol="0">
            <a:spAutoFit/>
          </a:bodyPr>
          <a:lstStyle/>
          <a:p>
            <a:pPr marL="914400" lvl="1" indent="-457200">
              <a:buClr>
                <a:schemeClr val="tx1"/>
              </a:buClr>
              <a:buFont typeface="Arial" panose="020B0604020202020204" pitchFamily="34" charset="0"/>
              <a:buChar char="•"/>
            </a:pPr>
            <a:r>
              <a:rPr lang="en-US" sz="3200" b="1" dirty="0">
                <a:solidFill>
                  <a:srgbClr val="00B050"/>
                </a:solidFill>
              </a:rPr>
              <a:t>Technology</a:t>
            </a:r>
            <a:r>
              <a:rPr lang="en-US" sz="3200" dirty="0"/>
              <a:t> helps governments serve its citizens </a:t>
            </a:r>
            <a:r>
              <a:rPr lang="en-US" sz="3200" b="1" dirty="0">
                <a:solidFill>
                  <a:srgbClr val="0070C0"/>
                </a:solidFill>
              </a:rPr>
              <a:t>responsively</a:t>
            </a:r>
            <a:r>
              <a:rPr lang="en-US" sz="3200" dirty="0">
                <a:solidFill>
                  <a:srgbClr val="0070C0"/>
                </a:solidFill>
              </a:rPr>
              <a:t> and </a:t>
            </a:r>
            <a:r>
              <a:rPr lang="en-US" sz="3200" b="1" dirty="0">
                <a:solidFill>
                  <a:srgbClr val="0070C0"/>
                </a:solidFill>
              </a:rPr>
              <a:t>consistently</a:t>
            </a:r>
            <a:r>
              <a:rPr lang="en-US" sz="3200" dirty="0"/>
              <a:t>; however…</a:t>
            </a:r>
          </a:p>
          <a:p>
            <a:pPr marL="914400" lvl="1" indent="-457200">
              <a:spcBef>
                <a:spcPts val="1200"/>
              </a:spcBef>
              <a:buFont typeface="Arial" panose="020B0604020202020204" pitchFamily="34" charset="0"/>
              <a:buChar char="•"/>
            </a:pPr>
            <a:r>
              <a:rPr lang="en-US" sz="3200" dirty="0"/>
              <a:t>Technology can </a:t>
            </a:r>
            <a:r>
              <a:rPr lang="en-US" sz="3200" b="1" dirty="0">
                <a:solidFill>
                  <a:srgbClr val="00B050"/>
                </a:solidFill>
              </a:rPr>
              <a:t>only be as smart</a:t>
            </a:r>
            <a:r>
              <a:rPr lang="en-US" sz="3200" dirty="0"/>
              <a:t> as the </a:t>
            </a:r>
            <a:r>
              <a:rPr lang="en-US" sz="3200" b="1" dirty="0">
                <a:solidFill>
                  <a:srgbClr val="0070C0"/>
                </a:solidFill>
              </a:rPr>
              <a:t>operations model </a:t>
            </a:r>
            <a:r>
              <a:rPr lang="en-US" sz="3200" dirty="0"/>
              <a:t>it supports</a:t>
            </a:r>
          </a:p>
          <a:p>
            <a:pPr marL="1603375" lvl="3" indent="-457200">
              <a:spcBef>
                <a:spcPts val="1200"/>
              </a:spcBef>
              <a:buFont typeface="Arial" panose="020B0604020202020204" pitchFamily="34" charset="0"/>
              <a:buChar char="•"/>
            </a:pPr>
            <a:r>
              <a:rPr lang="en-US" sz="3200" b="1" dirty="0"/>
              <a:t>Building Codes</a:t>
            </a:r>
            <a:r>
              <a:rPr lang="en-US" sz="3200" dirty="0"/>
              <a:t> &amp; </a:t>
            </a:r>
            <a:r>
              <a:rPr lang="en-US" sz="3200" b="1" dirty="0"/>
              <a:t>Standards</a:t>
            </a:r>
            <a:r>
              <a:rPr lang="en-US" sz="3200" dirty="0"/>
              <a:t> help ensure</a:t>
            </a:r>
          </a:p>
          <a:p>
            <a:pPr marL="2339975" lvl="6" indent="-457200">
              <a:spcBef>
                <a:spcPts val="600"/>
              </a:spcBef>
              <a:buFont typeface="Wingdings" panose="05000000000000000000" pitchFamily="2" charset="2"/>
              <a:buChar char="ü"/>
            </a:pPr>
            <a:r>
              <a:rPr lang="en-US" sz="2600" dirty="0"/>
              <a:t>Better Sanitation</a:t>
            </a:r>
          </a:p>
          <a:p>
            <a:pPr marL="2339975" lvl="6" indent="-457200">
              <a:spcBef>
                <a:spcPts val="300"/>
              </a:spcBef>
              <a:buFont typeface="Wingdings" panose="05000000000000000000" pitchFamily="2" charset="2"/>
              <a:buChar char="ü"/>
            </a:pPr>
            <a:r>
              <a:rPr lang="en-US" sz="2600" dirty="0"/>
              <a:t>Safer Structures</a:t>
            </a:r>
          </a:p>
          <a:p>
            <a:pPr marL="2339975" lvl="6" indent="-457200">
              <a:spcBef>
                <a:spcPts val="300"/>
              </a:spcBef>
              <a:buFont typeface="Wingdings" panose="05000000000000000000" pitchFamily="2" charset="2"/>
              <a:buChar char="ü"/>
            </a:pPr>
            <a:r>
              <a:rPr lang="en-US" sz="2600" dirty="0"/>
              <a:t>Higher Energy Conservation</a:t>
            </a:r>
          </a:p>
          <a:p>
            <a:pPr marL="2339975" lvl="6" indent="-457200">
              <a:spcBef>
                <a:spcPts val="300"/>
              </a:spcBef>
              <a:buFont typeface="Wingdings" panose="05000000000000000000" pitchFamily="2" charset="2"/>
              <a:buChar char="ü"/>
            </a:pPr>
            <a:r>
              <a:rPr lang="en-US" sz="2600" dirty="0"/>
              <a:t>Resiliency and Faster Disaster Recovery</a:t>
            </a:r>
          </a:p>
        </p:txBody>
      </p:sp>
    </p:spTree>
    <p:extLst>
      <p:ext uri="{BB962C8B-B14F-4D97-AF65-F5344CB8AC3E}">
        <p14:creationId xmlns:p14="http://schemas.microsoft.com/office/powerpoint/2010/main" val="362920748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752600" y="152400"/>
            <a:ext cx="3581400" cy="1066800"/>
          </a:xfrm>
          <a:prstGeom prst="rect">
            <a:avLst/>
          </a:prstGeom>
          <a:solidFill>
            <a:srgbClr val="005D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p:cNvSpPr txBox="1"/>
          <p:nvPr/>
        </p:nvSpPr>
        <p:spPr>
          <a:xfrm>
            <a:off x="153322" y="105181"/>
            <a:ext cx="9410007" cy="1138773"/>
          </a:xfrm>
          <a:prstGeom prst="rect">
            <a:avLst/>
          </a:prstGeom>
          <a:noFill/>
        </p:spPr>
        <p:txBody>
          <a:bodyPr wrap="square" rtlCol="0">
            <a:spAutoFit/>
          </a:bodyPr>
          <a:lstStyle/>
          <a:p>
            <a:r>
              <a:rPr lang="en-US" sz="3400" b="1" dirty="0">
                <a:solidFill>
                  <a:schemeClr val="bg1"/>
                </a:solidFill>
              </a:rPr>
              <a:t>Enforcement, Conformity Assessment </a:t>
            </a:r>
          </a:p>
          <a:p>
            <a:r>
              <a:rPr lang="en-US" sz="3400" b="1" dirty="0">
                <a:solidFill>
                  <a:schemeClr val="bg1"/>
                </a:solidFill>
              </a:rPr>
              <a:t>and Smarter Cities</a:t>
            </a:r>
          </a:p>
        </p:txBody>
      </p:sp>
      <p:sp>
        <p:nvSpPr>
          <p:cNvPr id="4" name="TextBox 3">
            <a:extLst>
              <a:ext uri="{FF2B5EF4-FFF2-40B4-BE49-F238E27FC236}">
                <a16:creationId xmlns:a16="http://schemas.microsoft.com/office/drawing/2014/main" id="{F907F86E-20CE-4721-A5A9-96F6CA366C87}"/>
              </a:ext>
            </a:extLst>
          </p:cNvPr>
          <p:cNvSpPr txBox="1"/>
          <p:nvPr/>
        </p:nvSpPr>
        <p:spPr>
          <a:xfrm>
            <a:off x="-58994" y="1548523"/>
            <a:ext cx="10785987" cy="1477328"/>
          </a:xfrm>
          <a:prstGeom prst="rect">
            <a:avLst/>
          </a:prstGeom>
          <a:noFill/>
        </p:spPr>
        <p:txBody>
          <a:bodyPr wrap="square" rtlCol="0">
            <a:spAutoFit/>
          </a:bodyPr>
          <a:lstStyle/>
          <a:p>
            <a:pPr marL="914400" lvl="1" indent="-457200">
              <a:buFont typeface="Arial" panose="020B0604020202020204" pitchFamily="34" charset="0"/>
              <a:buChar char="•"/>
            </a:pPr>
            <a:r>
              <a:rPr lang="en-US" sz="3000" b="1" dirty="0">
                <a:solidFill>
                  <a:srgbClr val="00B050"/>
                </a:solidFill>
              </a:rPr>
              <a:t>Good Conformity Assessment Practices</a:t>
            </a:r>
            <a:r>
              <a:rPr lang="en-US" sz="3000" dirty="0"/>
              <a:t>, including </a:t>
            </a:r>
            <a:r>
              <a:rPr lang="en-US" sz="3000" b="1" dirty="0">
                <a:solidFill>
                  <a:srgbClr val="00B050"/>
                </a:solidFill>
              </a:rPr>
              <a:t>Product Certification</a:t>
            </a:r>
            <a:r>
              <a:rPr lang="en-US" sz="3000" dirty="0"/>
              <a:t> and</a:t>
            </a:r>
            <a:r>
              <a:rPr lang="en-US" sz="3000" b="1" dirty="0">
                <a:solidFill>
                  <a:srgbClr val="FF0000"/>
                </a:solidFill>
              </a:rPr>
              <a:t> </a:t>
            </a:r>
            <a:r>
              <a:rPr lang="en-US" sz="3000" b="1" dirty="0">
                <a:solidFill>
                  <a:srgbClr val="00B050"/>
                </a:solidFill>
              </a:rPr>
              <a:t>Accreditation </a:t>
            </a:r>
            <a:r>
              <a:rPr lang="en-US" sz="3000" dirty="0"/>
              <a:t>support </a:t>
            </a:r>
            <a:r>
              <a:rPr lang="en-US" sz="3000" b="1" dirty="0">
                <a:solidFill>
                  <a:srgbClr val="0070C0"/>
                </a:solidFill>
              </a:rPr>
              <a:t>effective enforcement </a:t>
            </a:r>
            <a:r>
              <a:rPr lang="en-US" sz="3000" dirty="0"/>
              <a:t>of building codes and standards by </a:t>
            </a:r>
            <a:r>
              <a:rPr lang="en-US" sz="3000" b="1" dirty="0"/>
              <a:t>providing regulators</a:t>
            </a:r>
            <a:r>
              <a:rPr lang="en-US" sz="3000" dirty="0"/>
              <a:t> with:</a:t>
            </a:r>
          </a:p>
        </p:txBody>
      </p:sp>
      <p:sp>
        <p:nvSpPr>
          <p:cNvPr id="7" name="TextBox 6">
            <a:extLst>
              <a:ext uri="{FF2B5EF4-FFF2-40B4-BE49-F238E27FC236}">
                <a16:creationId xmlns:a16="http://schemas.microsoft.com/office/drawing/2014/main" id="{B1FE75FF-B1BB-46A5-B0A4-B582083B77A9}"/>
              </a:ext>
            </a:extLst>
          </p:cNvPr>
          <p:cNvSpPr txBox="1"/>
          <p:nvPr/>
        </p:nvSpPr>
        <p:spPr>
          <a:xfrm>
            <a:off x="310977" y="3196947"/>
            <a:ext cx="11119024" cy="3508653"/>
          </a:xfrm>
          <a:prstGeom prst="rect">
            <a:avLst/>
          </a:prstGeom>
          <a:noFill/>
        </p:spPr>
        <p:txBody>
          <a:bodyPr wrap="square" rtlCol="0">
            <a:spAutoFit/>
          </a:bodyPr>
          <a:lstStyle/>
          <a:p>
            <a:pPr marL="1430338" lvl="5" indent="-457200">
              <a:spcBef>
                <a:spcPts val="900"/>
              </a:spcBef>
              <a:buFont typeface="Wingdings" panose="05000000000000000000" pitchFamily="2" charset="2"/>
              <a:buChar char="ü"/>
            </a:pPr>
            <a:r>
              <a:rPr lang="en-US" sz="2400" dirty="0"/>
              <a:t>Independent confirmation that building products are safe and compliant with codes and standards</a:t>
            </a:r>
          </a:p>
          <a:p>
            <a:pPr marL="1430338" lvl="5" indent="-457200">
              <a:spcBef>
                <a:spcPts val="900"/>
              </a:spcBef>
              <a:buFont typeface="Wingdings" panose="05000000000000000000" pitchFamily="2" charset="2"/>
              <a:buChar char="ü"/>
            </a:pPr>
            <a:r>
              <a:rPr lang="en-US" sz="2400" dirty="0"/>
              <a:t>Independent assurance of an organization’s competence to perform certain activities</a:t>
            </a:r>
          </a:p>
          <a:p>
            <a:pPr marL="1430338" lvl="5" indent="-457200">
              <a:spcBef>
                <a:spcPts val="900"/>
              </a:spcBef>
              <a:buFont typeface="Wingdings" panose="05000000000000000000" pitchFamily="2" charset="2"/>
              <a:buChar char="ü"/>
              <a:tabLst>
                <a:tab pos="1887538" algn="l"/>
              </a:tabLst>
            </a:pPr>
            <a:r>
              <a:rPr lang="en-US" sz="2400" dirty="0"/>
              <a:t>Unique solutions to particular regulatory concerns</a:t>
            </a:r>
          </a:p>
          <a:p>
            <a:pPr marL="1430338" lvl="5" indent="-457200">
              <a:spcBef>
                <a:spcPts val="900"/>
              </a:spcBef>
              <a:buFont typeface="Wingdings" panose="05000000000000000000" pitchFamily="2" charset="2"/>
              <a:buChar char="ü"/>
              <a:tabLst>
                <a:tab pos="1887538" algn="l"/>
              </a:tabLst>
            </a:pPr>
            <a:r>
              <a:rPr lang="en-US" sz="2400" dirty="0"/>
              <a:t>Lists of accredited organizations to assist regulators in the approval process</a:t>
            </a:r>
          </a:p>
          <a:p>
            <a:pPr marL="1430338" lvl="5" indent="-457200">
              <a:spcBef>
                <a:spcPts val="900"/>
              </a:spcBef>
              <a:buFont typeface="Wingdings" panose="05000000000000000000" pitchFamily="2" charset="2"/>
              <a:buChar char="ü"/>
              <a:tabLst>
                <a:tab pos="1887538" algn="l"/>
              </a:tabLst>
            </a:pPr>
            <a:r>
              <a:rPr lang="en-US" sz="2400" dirty="0"/>
              <a:t>Lists of certified products for easy referral by architects, engineers, and code officials</a:t>
            </a:r>
          </a:p>
        </p:txBody>
      </p:sp>
    </p:spTree>
    <p:extLst>
      <p:ext uri="{BB962C8B-B14F-4D97-AF65-F5344CB8AC3E}">
        <p14:creationId xmlns:p14="http://schemas.microsoft.com/office/powerpoint/2010/main" val="220380617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752600" y="152400"/>
            <a:ext cx="3581400" cy="1066800"/>
          </a:xfrm>
          <a:prstGeom prst="rect">
            <a:avLst/>
          </a:prstGeom>
          <a:solidFill>
            <a:srgbClr val="005D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p:cNvSpPr txBox="1"/>
          <p:nvPr/>
        </p:nvSpPr>
        <p:spPr>
          <a:xfrm>
            <a:off x="153322" y="105181"/>
            <a:ext cx="9410007" cy="1138773"/>
          </a:xfrm>
          <a:prstGeom prst="rect">
            <a:avLst/>
          </a:prstGeom>
          <a:noFill/>
        </p:spPr>
        <p:txBody>
          <a:bodyPr wrap="square" rtlCol="0">
            <a:spAutoFit/>
          </a:bodyPr>
          <a:lstStyle/>
          <a:p>
            <a:r>
              <a:rPr lang="en-US" sz="3400" b="1" dirty="0">
                <a:solidFill>
                  <a:schemeClr val="bg1"/>
                </a:solidFill>
              </a:rPr>
              <a:t>Enforcement, Conformity Assessment </a:t>
            </a:r>
          </a:p>
          <a:p>
            <a:r>
              <a:rPr lang="en-US" sz="3400" b="1" dirty="0">
                <a:solidFill>
                  <a:schemeClr val="bg1"/>
                </a:solidFill>
              </a:rPr>
              <a:t>and Smarter Cities</a:t>
            </a:r>
          </a:p>
        </p:txBody>
      </p:sp>
      <p:sp>
        <p:nvSpPr>
          <p:cNvPr id="4" name="TextBox 3">
            <a:extLst>
              <a:ext uri="{FF2B5EF4-FFF2-40B4-BE49-F238E27FC236}">
                <a16:creationId xmlns:a16="http://schemas.microsoft.com/office/drawing/2014/main" id="{F907F86E-20CE-4721-A5A9-96F6CA366C87}"/>
              </a:ext>
            </a:extLst>
          </p:cNvPr>
          <p:cNvSpPr txBox="1"/>
          <p:nvPr/>
        </p:nvSpPr>
        <p:spPr>
          <a:xfrm>
            <a:off x="-58994" y="1548523"/>
            <a:ext cx="10785987" cy="1938992"/>
          </a:xfrm>
          <a:prstGeom prst="rect">
            <a:avLst/>
          </a:prstGeom>
          <a:noFill/>
        </p:spPr>
        <p:txBody>
          <a:bodyPr wrap="square" rtlCol="0">
            <a:spAutoFit/>
          </a:bodyPr>
          <a:lstStyle/>
          <a:p>
            <a:pPr marL="914400" lvl="1" indent="-457200">
              <a:buFont typeface="Arial" panose="020B0604020202020204" pitchFamily="34" charset="0"/>
              <a:buChar char="•"/>
            </a:pPr>
            <a:r>
              <a:rPr lang="en-US" sz="3000" b="1" dirty="0">
                <a:solidFill>
                  <a:srgbClr val="00B050"/>
                </a:solidFill>
              </a:rPr>
              <a:t>Good Conformity Assessment Practices</a:t>
            </a:r>
            <a:r>
              <a:rPr lang="en-US" sz="3000" dirty="0"/>
              <a:t>, when properly legislated, can offer an </a:t>
            </a:r>
            <a:r>
              <a:rPr lang="en-US" sz="3000" b="1" dirty="0">
                <a:solidFill>
                  <a:srgbClr val="0070C0"/>
                </a:solidFill>
              </a:rPr>
              <a:t>expedited avenue </a:t>
            </a:r>
            <a:r>
              <a:rPr lang="en-US" sz="3000" dirty="0"/>
              <a:t>and </a:t>
            </a:r>
            <a:r>
              <a:rPr lang="en-US" sz="3000" b="1" dirty="0">
                <a:solidFill>
                  <a:srgbClr val="0070C0"/>
                </a:solidFill>
              </a:rPr>
              <a:t>tremendous support </a:t>
            </a:r>
            <a:r>
              <a:rPr lang="en-US" sz="3000" dirty="0"/>
              <a:t>to building safety enforcement agencies </a:t>
            </a:r>
            <a:r>
              <a:rPr lang="en-US" sz="3000" b="1" i="1" dirty="0">
                <a:solidFill>
                  <a:srgbClr val="00B050"/>
                </a:solidFill>
              </a:rPr>
              <a:t>without adding upfront cost to those agencies</a:t>
            </a:r>
          </a:p>
        </p:txBody>
      </p:sp>
      <p:sp>
        <p:nvSpPr>
          <p:cNvPr id="7" name="TextBox 6">
            <a:extLst>
              <a:ext uri="{FF2B5EF4-FFF2-40B4-BE49-F238E27FC236}">
                <a16:creationId xmlns:a16="http://schemas.microsoft.com/office/drawing/2014/main" id="{B1FE75FF-B1BB-46A5-B0A4-B582083B77A9}"/>
              </a:ext>
            </a:extLst>
          </p:cNvPr>
          <p:cNvSpPr txBox="1"/>
          <p:nvPr/>
        </p:nvSpPr>
        <p:spPr>
          <a:xfrm>
            <a:off x="310977" y="3634429"/>
            <a:ext cx="11119024" cy="2908489"/>
          </a:xfrm>
          <a:prstGeom prst="rect">
            <a:avLst/>
          </a:prstGeom>
          <a:noFill/>
        </p:spPr>
        <p:txBody>
          <a:bodyPr wrap="square" rtlCol="0">
            <a:spAutoFit/>
          </a:bodyPr>
          <a:lstStyle/>
          <a:p>
            <a:pPr marL="1430338" lvl="5" indent="-457200">
              <a:spcBef>
                <a:spcPts val="900"/>
              </a:spcBef>
              <a:buFont typeface="Wingdings" panose="05000000000000000000" pitchFamily="2" charset="2"/>
              <a:buChar char="ü"/>
              <a:tabLst>
                <a:tab pos="1887538" algn="l"/>
              </a:tabLst>
            </a:pPr>
            <a:r>
              <a:rPr lang="en-US" sz="2400" dirty="0"/>
              <a:t>Government regulatory agencies </a:t>
            </a:r>
            <a:r>
              <a:rPr lang="en-US" sz="2400" b="1" dirty="0"/>
              <a:t>mandate</a:t>
            </a:r>
            <a:r>
              <a:rPr lang="en-US" sz="2400" dirty="0"/>
              <a:t> conformity assessment requirements for products and services provided within the building safety infrastructure</a:t>
            </a:r>
          </a:p>
          <a:p>
            <a:pPr marL="1430338" lvl="5" indent="-457200">
              <a:spcBef>
                <a:spcPts val="900"/>
              </a:spcBef>
              <a:buFont typeface="Wingdings" panose="05000000000000000000" pitchFamily="2" charset="2"/>
              <a:buChar char="ü"/>
              <a:tabLst>
                <a:tab pos="1887538" algn="l"/>
              </a:tabLst>
            </a:pPr>
            <a:r>
              <a:rPr lang="en-US" sz="2400" b="1" dirty="0"/>
              <a:t>Product and service providers </a:t>
            </a:r>
            <a:r>
              <a:rPr lang="en-US" sz="2400" dirty="0"/>
              <a:t>will be required to obtain the mandatory </a:t>
            </a:r>
            <a:r>
              <a:rPr lang="en-US" sz="2400" b="1" dirty="0"/>
              <a:t>third party approvals </a:t>
            </a:r>
            <a:r>
              <a:rPr lang="en-US" sz="2400" dirty="0"/>
              <a:t>for their products and services</a:t>
            </a:r>
          </a:p>
          <a:p>
            <a:pPr marL="1430338" lvl="5" indent="-457200">
              <a:spcBef>
                <a:spcPts val="900"/>
              </a:spcBef>
              <a:buFont typeface="Wingdings" panose="05000000000000000000" pitchFamily="2" charset="2"/>
              <a:buChar char="ü"/>
              <a:tabLst>
                <a:tab pos="1887538" algn="l"/>
              </a:tabLst>
            </a:pPr>
            <a:r>
              <a:rPr lang="en-US" sz="2400" dirty="0"/>
              <a:t>Code officials have the responsibility to </a:t>
            </a:r>
            <a:r>
              <a:rPr lang="en-US" sz="2400" b="1" dirty="0"/>
              <a:t>verify</a:t>
            </a:r>
            <a:r>
              <a:rPr lang="en-US" sz="2400" dirty="0"/>
              <a:t> that the product or service is certified by an </a:t>
            </a:r>
            <a:r>
              <a:rPr lang="en-US" sz="2400" b="1" dirty="0"/>
              <a:t>accredited conformity assessment body</a:t>
            </a:r>
          </a:p>
        </p:txBody>
      </p:sp>
    </p:spTree>
    <p:extLst>
      <p:ext uri="{BB962C8B-B14F-4D97-AF65-F5344CB8AC3E}">
        <p14:creationId xmlns:p14="http://schemas.microsoft.com/office/powerpoint/2010/main" val="154968174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752600" y="152400"/>
            <a:ext cx="3581400" cy="1066800"/>
          </a:xfrm>
          <a:prstGeom prst="rect">
            <a:avLst/>
          </a:prstGeom>
          <a:solidFill>
            <a:srgbClr val="005D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p:cNvSpPr txBox="1"/>
          <p:nvPr/>
        </p:nvSpPr>
        <p:spPr>
          <a:xfrm>
            <a:off x="99750" y="179753"/>
            <a:ext cx="9410007" cy="1200329"/>
          </a:xfrm>
          <a:prstGeom prst="rect">
            <a:avLst/>
          </a:prstGeom>
          <a:noFill/>
        </p:spPr>
        <p:txBody>
          <a:bodyPr wrap="square" rtlCol="0">
            <a:spAutoFit/>
          </a:bodyPr>
          <a:lstStyle/>
          <a:p>
            <a:r>
              <a:rPr lang="en-US" sz="3600" b="1" dirty="0">
                <a:solidFill>
                  <a:schemeClr val="bg1"/>
                </a:solidFill>
              </a:rPr>
              <a:t>International Accreditation Service:</a:t>
            </a:r>
          </a:p>
          <a:p>
            <a:r>
              <a:rPr lang="en-US" sz="3600" b="1" dirty="0">
                <a:solidFill>
                  <a:schemeClr val="bg1"/>
                </a:solidFill>
              </a:rPr>
              <a:t>A Subsidiary of the International Code Council</a:t>
            </a:r>
          </a:p>
        </p:txBody>
      </p:sp>
      <p:sp>
        <p:nvSpPr>
          <p:cNvPr id="4" name="TextBox 3">
            <a:extLst>
              <a:ext uri="{FF2B5EF4-FFF2-40B4-BE49-F238E27FC236}">
                <a16:creationId xmlns:a16="http://schemas.microsoft.com/office/drawing/2014/main" id="{F907F86E-20CE-4721-A5A9-96F6CA366C87}"/>
              </a:ext>
            </a:extLst>
          </p:cNvPr>
          <p:cNvSpPr txBox="1"/>
          <p:nvPr/>
        </p:nvSpPr>
        <p:spPr>
          <a:xfrm>
            <a:off x="0" y="1587268"/>
            <a:ext cx="11598442" cy="4647426"/>
          </a:xfrm>
          <a:prstGeom prst="rect">
            <a:avLst/>
          </a:prstGeom>
          <a:noFill/>
        </p:spPr>
        <p:txBody>
          <a:bodyPr wrap="square" rtlCol="0">
            <a:spAutoFit/>
          </a:bodyPr>
          <a:lstStyle/>
          <a:p>
            <a:pPr lvl="1"/>
            <a:r>
              <a:rPr lang="en-US" sz="3200" i="1" dirty="0"/>
              <a:t>Providing the highest quality </a:t>
            </a:r>
            <a:r>
              <a:rPr lang="en-US" sz="3200" b="1" i="1" dirty="0">
                <a:solidFill>
                  <a:schemeClr val="accent5"/>
                </a:solidFill>
              </a:rPr>
              <a:t>accreditation services </a:t>
            </a:r>
            <a:r>
              <a:rPr lang="en-US" sz="3200" i="1" dirty="0"/>
              <a:t>for all concerned with </a:t>
            </a:r>
            <a:r>
              <a:rPr lang="en-US" sz="3200" b="1" i="1" dirty="0">
                <a:solidFill>
                  <a:srgbClr val="00B050"/>
                </a:solidFill>
              </a:rPr>
              <a:t>public safety and sustainability </a:t>
            </a:r>
            <a:r>
              <a:rPr lang="en-US" sz="3200" i="1" dirty="0"/>
              <a:t>through the principle of “One Test, One Inspection, One Certification Worldwide.”</a:t>
            </a:r>
          </a:p>
          <a:p>
            <a:pPr marL="914400" lvl="1" indent="-457200">
              <a:buFont typeface="Arial" panose="020B0604020202020204" pitchFamily="34" charset="0"/>
              <a:buChar char="•"/>
            </a:pPr>
            <a:r>
              <a:rPr lang="en-US" sz="2800" dirty="0"/>
              <a:t>Staffed by in-house </a:t>
            </a:r>
            <a:r>
              <a:rPr lang="en-US" altLang="en-US" sz="2800" dirty="0"/>
              <a:t>technical, management and administrative personnel with support from field-based assessors &amp; technical experts </a:t>
            </a:r>
          </a:p>
          <a:p>
            <a:pPr marL="914400" lvl="1" indent="-457200">
              <a:buFont typeface="Arial" panose="020B0604020202020204" pitchFamily="34" charset="0"/>
              <a:buChar char="•"/>
            </a:pPr>
            <a:r>
              <a:rPr lang="en-US" sz="2800" dirty="0"/>
              <a:t>18 discreet &amp; specialized accreditation programs offered globally</a:t>
            </a:r>
          </a:p>
          <a:p>
            <a:pPr marL="914400" lvl="1" indent="-457200">
              <a:buFont typeface="Arial" panose="020B0604020202020204" pitchFamily="34" charset="0"/>
              <a:buChar char="•"/>
            </a:pPr>
            <a:r>
              <a:rPr lang="en-US" sz="2800" dirty="0"/>
              <a:t>Customers in </a:t>
            </a:r>
            <a:r>
              <a:rPr lang="en-US" sz="2800" b="1" dirty="0">
                <a:solidFill>
                  <a:srgbClr val="00B050"/>
                </a:solidFill>
              </a:rPr>
              <a:t>40+ countries</a:t>
            </a:r>
          </a:p>
          <a:p>
            <a:pPr marL="914400" lvl="1" indent="-457200">
              <a:buClr>
                <a:schemeClr val="tx1"/>
              </a:buClr>
              <a:buFont typeface="Arial" panose="020B0604020202020204" pitchFamily="34" charset="0"/>
              <a:buChar char="•"/>
            </a:pPr>
            <a:r>
              <a:rPr lang="en-US" sz="2800" b="1" dirty="0">
                <a:solidFill>
                  <a:srgbClr val="00B050"/>
                </a:solidFill>
              </a:rPr>
              <a:t>1000+ accreditations </a:t>
            </a:r>
            <a:r>
              <a:rPr lang="en-US" sz="2800" dirty="0"/>
              <a:t>issued to customers worldwide</a:t>
            </a:r>
          </a:p>
          <a:p>
            <a:pPr marL="914400" lvl="1" indent="-457200">
              <a:buFont typeface="Arial" panose="020B0604020202020204" pitchFamily="34" charset="0"/>
              <a:buChar char="•"/>
            </a:pPr>
            <a:r>
              <a:rPr lang="en-US" sz="2800" dirty="0"/>
              <a:t>Founding member of </a:t>
            </a:r>
            <a:r>
              <a:rPr lang="en-US" sz="2800" b="1" dirty="0">
                <a:solidFill>
                  <a:schemeClr val="accent5"/>
                </a:solidFill>
              </a:rPr>
              <a:t>ILAC </a:t>
            </a:r>
            <a:r>
              <a:rPr lang="en-US" sz="2800" dirty="0"/>
              <a:t>(APAC) and recognized by </a:t>
            </a:r>
            <a:r>
              <a:rPr lang="en-US" sz="2800" b="1" dirty="0">
                <a:solidFill>
                  <a:schemeClr val="accent5"/>
                </a:solidFill>
              </a:rPr>
              <a:t>IAF </a:t>
            </a:r>
            <a:endParaRPr lang="en-US" sz="2800" dirty="0"/>
          </a:p>
        </p:txBody>
      </p:sp>
    </p:spTree>
    <p:extLst>
      <p:ext uri="{BB962C8B-B14F-4D97-AF65-F5344CB8AC3E}">
        <p14:creationId xmlns:p14="http://schemas.microsoft.com/office/powerpoint/2010/main" val="104561569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752600" y="152400"/>
            <a:ext cx="3581400" cy="1066800"/>
          </a:xfrm>
          <a:prstGeom prst="rect">
            <a:avLst/>
          </a:prstGeom>
          <a:solidFill>
            <a:srgbClr val="005D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p:cNvSpPr txBox="1"/>
          <p:nvPr/>
        </p:nvSpPr>
        <p:spPr>
          <a:xfrm>
            <a:off x="99750" y="179753"/>
            <a:ext cx="9410007" cy="1200329"/>
          </a:xfrm>
          <a:prstGeom prst="rect">
            <a:avLst/>
          </a:prstGeom>
          <a:noFill/>
        </p:spPr>
        <p:txBody>
          <a:bodyPr wrap="square" rtlCol="0">
            <a:spAutoFit/>
          </a:bodyPr>
          <a:lstStyle/>
          <a:p>
            <a:r>
              <a:rPr lang="en-US" sz="3600" b="1" dirty="0">
                <a:solidFill>
                  <a:schemeClr val="bg1"/>
                </a:solidFill>
              </a:rPr>
              <a:t>How Accreditation of Conformity Assessment Practices Can Lead to Smarter Cities</a:t>
            </a:r>
          </a:p>
        </p:txBody>
      </p:sp>
      <p:sp>
        <p:nvSpPr>
          <p:cNvPr id="4" name="TextBox 3">
            <a:extLst>
              <a:ext uri="{FF2B5EF4-FFF2-40B4-BE49-F238E27FC236}">
                <a16:creationId xmlns:a16="http://schemas.microsoft.com/office/drawing/2014/main" id="{F907F86E-20CE-4721-A5A9-96F6CA366C87}"/>
              </a:ext>
            </a:extLst>
          </p:cNvPr>
          <p:cNvSpPr txBox="1"/>
          <p:nvPr/>
        </p:nvSpPr>
        <p:spPr>
          <a:xfrm>
            <a:off x="216309" y="1458932"/>
            <a:ext cx="11090788" cy="4739759"/>
          </a:xfrm>
          <a:prstGeom prst="rect">
            <a:avLst/>
          </a:prstGeom>
          <a:noFill/>
        </p:spPr>
        <p:txBody>
          <a:bodyPr wrap="square" rtlCol="0">
            <a:spAutoFit/>
          </a:bodyPr>
          <a:lstStyle/>
          <a:p>
            <a:pPr marL="914400" lvl="1" indent="-457200">
              <a:buFont typeface="Arial" panose="020B0604020202020204" pitchFamily="34" charset="0"/>
              <a:buChar char="•"/>
            </a:pPr>
            <a:r>
              <a:rPr lang="en-US" sz="3200" b="1" dirty="0">
                <a:solidFill>
                  <a:srgbClr val="00B050"/>
                </a:solidFill>
              </a:rPr>
              <a:t>Accreditation </a:t>
            </a:r>
            <a:r>
              <a:rPr lang="en-US" sz="3200" dirty="0"/>
              <a:t>can be a resource to </a:t>
            </a:r>
            <a:r>
              <a:rPr lang="en-US" sz="3200" b="1" dirty="0">
                <a:solidFill>
                  <a:srgbClr val="00B050"/>
                </a:solidFill>
              </a:rPr>
              <a:t>enhance</a:t>
            </a:r>
            <a:r>
              <a:rPr lang="en-US" sz="3200" dirty="0"/>
              <a:t> </a:t>
            </a:r>
            <a:r>
              <a:rPr lang="en-US" sz="3200" b="1" dirty="0">
                <a:solidFill>
                  <a:srgbClr val="0070C0"/>
                </a:solidFill>
              </a:rPr>
              <a:t>building</a:t>
            </a:r>
            <a:r>
              <a:rPr lang="en-US" sz="3200" dirty="0"/>
              <a:t>,      </a:t>
            </a:r>
            <a:r>
              <a:rPr lang="en-US" sz="3200" b="1" dirty="0">
                <a:solidFill>
                  <a:srgbClr val="0070C0"/>
                </a:solidFill>
              </a:rPr>
              <a:t>code enforcement</a:t>
            </a:r>
            <a:r>
              <a:rPr lang="en-US" sz="3200" dirty="0"/>
              <a:t>, and </a:t>
            </a:r>
            <a:r>
              <a:rPr lang="en-US" sz="3200" b="1" dirty="0">
                <a:solidFill>
                  <a:srgbClr val="0070C0"/>
                </a:solidFill>
              </a:rPr>
              <a:t>fire prevention </a:t>
            </a:r>
            <a:r>
              <a:rPr lang="en-US" sz="3200" b="1" dirty="0">
                <a:solidFill>
                  <a:srgbClr val="00B050"/>
                </a:solidFill>
              </a:rPr>
              <a:t>practices</a:t>
            </a:r>
            <a:r>
              <a:rPr lang="en-US" sz="3200" dirty="0"/>
              <a:t> </a:t>
            </a:r>
            <a:r>
              <a:rPr lang="en-US" sz="3200" i="1" dirty="0"/>
              <a:t>by verifying that departments</a:t>
            </a:r>
          </a:p>
          <a:p>
            <a:pPr marL="1603375" lvl="2" indent="-285750">
              <a:spcBef>
                <a:spcPts val="900"/>
              </a:spcBef>
              <a:buFont typeface="Wingdings" panose="05000000000000000000" pitchFamily="2" charset="2"/>
              <a:buChar char="ü"/>
            </a:pPr>
            <a:r>
              <a:rPr lang="en-US" sz="2200" dirty="0"/>
              <a:t>Operate under an effective </a:t>
            </a:r>
            <a:r>
              <a:rPr lang="en-US" sz="2200" b="1" dirty="0"/>
              <a:t>quality management </a:t>
            </a:r>
            <a:r>
              <a:rPr lang="en-US" sz="2200" dirty="0"/>
              <a:t>system to ensure continuous improvement in operations and </a:t>
            </a:r>
            <a:r>
              <a:rPr lang="en-US" sz="2200" b="1" dirty="0"/>
              <a:t>customer satisfaction </a:t>
            </a:r>
            <a:r>
              <a:rPr lang="en-US" sz="2200" dirty="0"/>
              <a:t>year after year</a:t>
            </a:r>
          </a:p>
          <a:p>
            <a:pPr marL="1603375" lvl="2" indent="-285750">
              <a:spcBef>
                <a:spcPts val="900"/>
              </a:spcBef>
              <a:buFont typeface="Wingdings" panose="05000000000000000000" pitchFamily="2" charset="2"/>
              <a:buChar char="ü"/>
            </a:pPr>
            <a:r>
              <a:rPr lang="en-US" sz="2200" dirty="0"/>
              <a:t>Establish and meet </a:t>
            </a:r>
            <a:r>
              <a:rPr lang="en-US" sz="2200" b="1" dirty="0"/>
              <a:t>quality goals </a:t>
            </a:r>
            <a:r>
              <a:rPr lang="en-US" sz="2200" dirty="0"/>
              <a:t>to enhance the customer experience and benefit stakeholders in the community</a:t>
            </a:r>
          </a:p>
          <a:p>
            <a:pPr marL="1603375" lvl="2" indent="-285750">
              <a:spcBef>
                <a:spcPts val="900"/>
              </a:spcBef>
              <a:buFont typeface="Wingdings" panose="05000000000000000000" pitchFamily="2" charset="2"/>
              <a:buChar char="ü"/>
            </a:pPr>
            <a:r>
              <a:rPr lang="en-US" sz="2200" dirty="0"/>
              <a:t>Create </a:t>
            </a:r>
            <a:r>
              <a:rPr lang="en-US" sz="2200" b="1" dirty="0"/>
              <a:t>safer communities </a:t>
            </a:r>
            <a:r>
              <a:rPr lang="en-US" sz="2200" dirty="0"/>
              <a:t>because work is performed by competent staff and monitored for quality</a:t>
            </a:r>
          </a:p>
          <a:p>
            <a:pPr marL="1603375" lvl="2" indent="-342900">
              <a:spcBef>
                <a:spcPts val="900"/>
              </a:spcBef>
              <a:buFont typeface="Wingdings" panose="05000000000000000000" pitchFamily="2" charset="2"/>
              <a:buChar char="ü"/>
            </a:pPr>
            <a:r>
              <a:rPr lang="en-US" sz="2200" dirty="0"/>
              <a:t>Enhance </a:t>
            </a:r>
            <a:r>
              <a:rPr lang="en-US" sz="2200" b="1" dirty="0"/>
              <a:t>cost savings </a:t>
            </a:r>
            <a:r>
              <a:rPr lang="en-US" sz="2200" dirty="0"/>
              <a:t>through increased </a:t>
            </a:r>
            <a:r>
              <a:rPr lang="en-US" sz="2200" b="1" dirty="0"/>
              <a:t>efficiency</a:t>
            </a:r>
            <a:r>
              <a:rPr lang="en-US" sz="2200" dirty="0"/>
              <a:t> spurred by accreditation activities</a:t>
            </a:r>
          </a:p>
        </p:txBody>
      </p:sp>
    </p:spTree>
    <p:extLst>
      <p:ext uri="{BB962C8B-B14F-4D97-AF65-F5344CB8AC3E}">
        <p14:creationId xmlns:p14="http://schemas.microsoft.com/office/powerpoint/2010/main" val="26442967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752600" y="152400"/>
            <a:ext cx="3581400" cy="1066800"/>
          </a:xfrm>
          <a:prstGeom prst="rect">
            <a:avLst/>
          </a:prstGeom>
          <a:solidFill>
            <a:srgbClr val="005D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p:cNvSpPr txBox="1"/>
          <p:nvPr/>
        </p:nvSpPr>
        <p:spPr>
          <a:xfrm>
            <a:off x="191193" y="362634"/>
            <a:ext cx="9410007" cy="646331"/>
          </a:xfrm>
          <a:prstGeom prst="rect">
            <a:avLst/>
          </a:prstGeom>
          <a:noFill/>
        </p:spPr>
        <p:txBody>
          <a:bodyPr wrap="square" rtlCol="0">
            <a:spAutoFit/>
          </a:bodyPr>
          <a:lstStyle/>
          <a:p>
            <a:r>
              <a:rPr lang="en-US" sz="3600" b="1" dirty="0">
                <a:solidFill>
                  <a:schemeClr val="bg1"/>
                </a:solidFill>
              </a:rPr>
              <a:t>How Accreditation Can Lead to Smarter Cities</a:t>
            </a:r>
          </a:p>
        </p:txBody>
      </p:sp>
      <p:sp>
        <p:nvSpPr>
          <p:cNvPr id="4" name="TextBox 3">
            <a:extLst>
              <a:ext uri="{FF2B5EF4-FFF2-40B4-BE49-F238E27FC236}">
                <a16:creationId xmlns:a16="http://schemas.microsoft.com/office/drawing/2014/main" id="{F907F86E-20CE-4721-A5A9-96F6CA366C87}"/>
              </a:ext>
            </a:extLst>
          </p:cNvPr>
          <p:cNvSpPr txBox="1"/>
          <p:nvPr/>
        </p:nvSpPr>
        <p:spPr>
          <a:xfrm>
            <a:off x="-9832" y="1734236"/>
            <a:ext cx="10785987" cy="1569660"/>
          </a:xfrm>
          <a:prstGeom prst="rect">
            <a:avLst/>
          </a:prstGeom>
          <a:noFill/>
        </p:spPr>
        <p:txBody>
          <a:bodyPr wrap="square" rtlCol="0">
            <a:spAutoFit/>
          </a:bodyPr>
          <a:lstStyle/>
          <a:p>
            <a:pPr marL="914400" lvl="1" indent="-457200">
              <a:buFont typeface="Arial" panose="020B0604020202020204" pitchFamily="34" charset="0"/>
              <a:buChar char="•"/>
            </a:pPr>
            <a:r>
              <a:rPr lang="en-US" sz="3200" b="1" dirty="0">
                <a:solidFill>
                  <a:srgbClr val="00B050"/>
                </a:solidFill>
              </a:rPr>
              <a:t>Building Codes </a:t>
            </a:r>
            <a:r>
              <a:rPr lang="en-US" sz="3200" dirty="0"/>
              <a:t>require </a:t>
            </a:r>
            <a:r>
              <a:rPr lang="en-US" sz="3200" b="1" dirty="0">
                <a:solidFill>
                  <a:srgbClr val="00B050"/>
                </a:solidFill>
              </a:rPr>
              <a:t>Code Officials </a:t>
            </a:r>
            <a:r>
              <a:rPr lang="en-US" sz="3200" dirty="0"/>
              <a:t>to </a:t>
            </a:r>
            <a:r>
              <a:rPr lang="en-US" sz="3200" b="1" i="1" dirty="0"/>
              <a:t>approve</a:t>
            </a:r>
            <a:r>
              <a:rPr lang="en-US" sz="3200" dirty="0"/>
              <a:t> </a:t>
            </a:r>
            <a:r>
              <a:rPr lang="en-US" sz="3200" b="1" dirty="0">
                <a:solidFill>
                  <a:srgbClr val="0070C0"/>
                </a:solidFill>
              </a:rPr>
              <a:t>fabricators</a:t>
            </a:r>
            <a:r>
              <a:rPr lang="en-US" sz="3200" dirty="0"/>
              <a:t> as well as </a:t>
            </a:r>
            <a:r>
              <a:rPr lang="en-US" sz="3200" b="1" dirty="0">
                <a:solidFill>
                  <a:srgbClr val="0070C0"/>
                </a:solidFill>
              </a:rPr>
              <a:t>agencies</a:t>
            </a:r>
            <a:r>
              <a:rPr lang="en-US" sz="3200" dirty="0"/>
              <a:t> engaged in conducting </a:t>
            </a:r>
            <a:r>
              <a:rPr lang="en-US" sz="3200" b="1" dirty="0"/>
              <a:t>tests </a:t>
            </a:r>
            <a:r>
              <a:rPr lang="en-US" sz="3200" dirty="0"/>
              <a:t>or furnishing </a:t>
            </a:r>
            <a:r>
              <a:rPr lang="en-US" sz="3200" b="1" dirty="0"/>
              <a:t>inspection services</a:t>
            </a:r>
            <a:endParaRPr lang="en-US" sz="2600" dirty="0"/>
          </a:p>
        </p:txBody>
      </p:sp>
      <p:sp>
        <p:nvSpPr>
          <p:cNvPr id="7" name="TextBox 6">
            <a:extLst>
              <a:ext uri="{FF2B5EF4-FFF2-40B4-BE49-F238E27FC236}">
                <a16:creationId xmlns:a16="http://schemas.microsoft.com/office/drawing/2014/main" id="{B1FE75FF-B1BB-46A5-B0A4-B582083B77A9}"/>
              </a:ext>
            </a:extLst>
          </p:cNvPr>
          <p:cNvSpPr txBox="1"/>
          <p:nvPr/>
        </p:nvSpPr>
        <p:spPr>
          <a:xfrm>
            <a:off x="275303" y="3363477"/>
            <a:ext cx="7944465" cy="2908489"/>
          </a:xfrm>
          <a:prstGeom prst="rect">
            <a:avLst/>
          </a:prstGeom>
          <a:noFill/>
        </p:spPr>
        <p:txBody>
          <a:bodyPr wrap="square" rtlCol="0">
            <a:spAutoFit/>
          </a:bodyPr>
          <a:lstStyle/>
          <a:p>
            <a:pPr marL="973138" lvl="4" indent="-457200">
              <a:spcBef>
                <a:spcPts val="900"/>
              </a:spcBef>
              <a:buFont typeface="Wingdings" panose="05000000000000000000" pitchFamily="2" charset="2"/>
              <a:buChar char="ü"/>
            </a:pPr>
            <a:r>
              <a:rPr lang="en-US" sz="2400" dirty="0"/>
              <a:t>Many departments may lack the </a:t>
            </a:r>
            <a:r>
              <a:rPr lang="en-US" sz="2400" b="1" dirty="0">
                <a:solidFill>
                  <a:srgbClr val="00B050"/>
                </a:solidFill>
              </a:rPr>
              <a:t>resources</a:t>
            </a:r>
            <a:r>
              <a:rPr lang="en-US" sz="2400" dirty="0"/>
              <a:t> to review and approve fabricators, inspection agencies, etc.</a:t>
            </a:r>
          </a:p>
          <a:p>
            <a:pPr marL="973138" lvl="4" indent="-457200">
              <a:spcBef>
                <a:spcPts val="900"/>
              </a:spcBef>
              <a:buFont typeface="Wingdings" panose="05000000000000000000" pitchFamily="2" charset="2"/>
              <a:buChar char="ü"/>
              <a:tabLst>
                <a:tab pos="1887538" algn="l"/>
              </a:tabLst>
            </a:pPr>
            <a:r>
              <a:rPr lang="en-US" sz="2400" dirty="0"/>
              <a:t>Specialized accreditation agencies like IAS provide specific accreditation programs </a:t>
            </a:r>
            <a:r>
              <a:rPr lang="en-US" sz="2400" b="1" dirty="0">
                <a:solidFill>
                  <a:srgbClr val="0070C0"/>
                </a:solidFill>
              </a:rPr>
              <a:t>based on code requirements</a:t>
            </a:r>
          </a:p>
          <a:p>
            <a:pPr marL="973138" lvl="4" indent="-457200">
              <a:spcBef>
                <a:spcPts val="900"/>
              </a:spcBef>
              <a:buFont typeface="Wingdings" panose="05000000000000000000" pitchFamily="2" charset="2"/>
              <a:buChar char="ü"/>
              <a:tabLst>
                <a:tab pos="1887538" algn="l"/>
              </a:tabLst>
            </a:pPr>
            <a:r>
              <a:rPr lang="en-US" sz="2400" dirty="0"/>
              <a:t>Regulators can turn to accreditation listings which are </a:t>
            </a:r>
            <a:r>
              <a:rPr lang="en-US" sz="2400" b="1" dirty="0">
                <a:solidFill>
                  <a:srgbClr val="00B050"/>
                </a:solidFill>
              </a:rPr>
              <a:t>freely available </a:t>
            </a:r>
            <a:r>
              <a:rPr lang="en-US" sz="2400" dirty="0"/>
              <a:t>for reference</a:t>
            </a:r>
          </a:p>
        </p:txBody>
      </p:sp>
      <p:pic>
        <p:nvPicPr>
          <p:cNvPr id="9" name="Picture 8">
            <a:extLst>
              <a:ext uri="{FF2B5EF4-FFF2-40B4-BE49-F238E27FC236}">
                <a16:creationId xmlns:a16="http://schemas.microsoft.com/office/drawing/2014/main" id="{84F0EED4-2C6F-44C3-B2B2-C6EC65606C6A}"/>
              </a:ext>
            </a:extLst>
          </p:cNvPr>
          <p:cNvPicPr>
            <a:picLocks noChangeAspect="1"/>
          </p:cNvPicPr>
          <p:nvPr/>
        </p:nvPicPr>
        <p:blipFill>
          <a:blip r:embed="rId3"/>
          <a:stretch>
            <a:fillRect/>
          </a:stretch>
        </p:blipFill>
        <p:spPr>
          <a:xfrm>
            <a:off x="8375728" y="3363477"/>
            <a:ext cx="3540969" cy="3245889"/>
          </a:xfrm>
          <a:prstGeom prst="rect">
            <a:avLst/>
          </a:prstGeom>
        </p:spPr>
      </p:pic>
    </p:spTree>
    <p:extLst>
      <p:ext uri="{BB962C8B-B14F-4D97-AF65-F5344CB8AC3E}">
        <p14:creationId xmlns:p14="http://schemas.microsoft.com/office/powerpoint/2010/main" val="4078684798"/>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A49DB80692F6849BBB85B88BD7E251E" ma:contentTypeVersion="49" ma:contentTypeDescription="" ma:contentTypeScope="" ma:versionID="4202e3cc60ddbde23ac5ad50dbb91338">
  <xsd:schema xmlns:xsd="http://www.w3.org/2001/XMLSchema" xmlns:xs="http://www.w3.org/2001/XMLSchema" xmlns:p="http://schemas.microsoft.com/office/2006/metadata/properties" xmlns:ns1="http://schemas.microsoft.com/sharepoint/v3" xmlns:ns2="d1f628b7-dc6e-45dc-9245-e5ecf578f20b" xmlns:ns3="bbd4acb0-43d6-4317-ab0b-803dc468f016" targetNamespace="http://schemas.microsoft.com/office/2006/metadata/properties" ma:root="true" ma:fieldsID="23aed2d8c0f55666662c75d8f1fd6e40" ns1:_="" ns2:_="" ns3:_="">
    <xsd:import namespace="http://schemas.microsoft.com/sharepoint/v3"/>
    <xsd:import namespace="d1f628b7-dc6e-45dc-9245-e5ecf578f20b"/>
    <xsd:import namespace="bbd4acb0-43d6-4317-ab0b-803dc468f016"/>
    <xsd:element name="properties">
      <xsd:complexType>
        <xsd:sequence>
          <xsd:element name="documentManagement">
            <xsd:complexType>
              <xsd:all>
                <xsd:element ref="ns2:Document_x0020_Date" minOccurs="0"/>
                <xsd:element ref="ns2:Document_x0020_Type" minOccurs="0"/>
                <xsd:element ref="ns2:Description0" minOccurs="0"/>
                <xsd:element ref="ns2:Keywords0" minOccurs="0"/>
                <xsd:element ref="ns2:Description_x0020_2" minOccurs="0"/>
                <xsd:element ref="ns2:Action" minOccurs="0"/>
                <xsd:element ref="ns1:PublishingStartDate" minOccurs="0"/>
                <xsd:element ref="ns1:PublishingExpirationDate" minOccurs="0"/>
                <xsd:element ref="ns3:_dlc_DocId" minOccurs="0"/>
                <xsd:element ref="ns3:_dlc_DocIdUrl" minOccurs="0"/>
                <xsd:element ref="ns3:_dlc_DocIdPersistI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13" nillable="true" ma:displayName="Scheduling Start Date" ma:description="Scheduling Start Date is a site column created by the Publishing feature. It is used to specify the date and time on which this page will first appear to site visitors." ma:internalName="PublishingStartDate">
      <xsd:simpleType>
        <xsd:restriction base="dms:Unknown"/>
      </xsd:simpleType>
    </xsd:element>
    <xsd:element name="PublishingExpirationDate" ma:index="14" nillable="true" ma:displayName="Scheduling End Date" ma:description="Scheduling End Date is a site column created by the Publishing feature. It is used to specify the date and time on which this page will no longer appear to site visitors."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d1f628b7-dc6e-45dc-9245-e5ecf578f20b" elementFormDefault="qualified">
    <xsd:import namespace="http://schemas.microsoft.com/office/2006/documentManagement/types"/>
    <xsd:import namespace="http://schemas.microsoft.com/office/infopath/2007/PartnerControls"/>
    <xsd:element name="Document_x0020_Date" ma:index="2" nillable="true" ma:displayName="Document Date" ma:format="DateOnly" ma:internalName="Document_x0020_Date">
      <xsd:simpleType>
        <xsd:restriction base="dms:DateTime"/>
      </xsd:simpleType>
    </xsd:element>
    <xsd:element name="Document_x0020_Type" ma:index="3" nillable="true" ma:displayName="Document Type" ma:format="Dropdown" ma:internalName="Document_x0020_Type" ma:readOnly="false">
      <xsd:simpleType>
        <xsd:restriction base="dms:Choice">
          <xsd:enumeration value="Agenda"/>
          <xsd:enumeration value="Draft Agenda"/>
          <xsd:enumeration value="Minutes"/>
          <xsd:enumeration value="Information"/>
        </xsd:restriction>
      </xsd:simpleType>
    </xsd:element>
    <xsd:element name="Description0" ma:index="4" nillable="true" ma:displayName="Description" ma:internalName="Description0" ma:readOnly="false">
      <xsd:simpleType>
        <xsd:restriction base="dms:Note">
          <xsd:maxLength value="255"/>
        </xsd:restriction>
      </xsd:simpleType>
    </xsd:element>
    <xsd:element name="Keywords0" ma:index="5" nillable="true" ma:displayName="Keywords" ma:internalName="Keywords0" ma:readOnly="false">
      <xsd:simpleType>
        <xsd:restriction base="dms:Text">
          <xsd:maxLength value="255"/>
        </xsd:restriction>
      </xsd:simpleType>
    </xsd:element>
    <xsd:element name="Description_x0020_2" ma:index="6" nillable="true" ma:displayName="Description 2" ma:internalName="Description_x0020_2" ma:readOnly="false">
      <xsd:simpleType>
        <xsd:restriction base="dms:Note">
          <xsd:maxLength value="255"/>
        </xsd:restriction>
      </xsd:simpleType>
    </xsd:element>
    <xsd:element name="Action" ma:index="12" nillable="true" ma:displayName="Action" ma:default="Keep" ma:format="Dropdown" ma:internalName="Action" ma:readOnly="false">
      <xsd:simpleType>
        <xsd:restriction base="dms:Choice">
          <xsd:enumeration value="Archive"/>
          <xsd:enumeration value="Delete"/>
          <xsd:enumeration value="HTML"/>
          <xsd:enumeration value="Keep"/>
        </xsd:restriction>
      </xsd:simpleType>
    </xsd:element>
  </xsd:schema>
  <xsd:schema xmlns:xsd="http://www.w3.org/2001/XMLSchema" xmlns:xs="http://www.w3.org/2001/XMLSchema" xmlns:dms="http://schemas.microsoft.com/office/2006/documentManagement/types" xmlns:pc="http://schemas.microsoft.com/office/infopath/2007/PartnerControls" targetNamespace="bbd4acb0-43d6-4317-ab0b-803dc468f016" elementFormDefault="qualified">
    <xsd:import namespace="http://schemas.microsoft.com/office/2006/documentManagement/types"/>
    <xsd:import namespace="http://schemas.microsoft.com/office/infopath/2007/PartnerControls"/>
    <xsd:element name="_dlc_DocId" ma:index="16" nillable="true" ma:displayName="Document ID Value" ma:description="The value of the document ID assigned to this item." ma:internalName="_dlc_DocId" ma:readOnly="true">
      <xsd:simpleType>
        <xsd:restriction base="dms:Text"/>
      </xsd:simpleType>
    </xsd:element>
    <xsd:element name="_dlc_DocIdUrl" ma:index="17"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8" nillable="true" ma:displayName="Persist ID" ma:description="Keep ID on add."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5"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file>

<file path=customXml/item3.xml><?xml version="1.0" encoding="utf-8"?>
<ct:contentTypeSchema xmlns:ct="http://schemas.microsoft.com/office/2006/metadata/contentType" xmlns:ma="http://schemas.microsoft.com/office/2006/metadata/properties/metaAttributes" ct:_="" ma:_="" ma:contentTypeName="Document" ma:contentTypeID="0x0101008CEA0F26C7743146B81ADA30DB412C57" ma:contentTypeVersion="30" ma:contentTypeDescription="" ma:contentTypeScope="" ma:versionID="fcfdb159951a4bdfedff82a06587af1a">
  <xsd:schema xmlns:xsd="http://www.w3.org/2001/XMLSchema" xmlns:xs="http://www.w3.org/2001/XMLSchema" xmlns:p="http://schemas.microsoft.com/office/2006/metadata/properties" xmlns:ns1="http://schemas.microsoft.com/sharepoint/v3" xmlns:ns2="6dfc6e00-eaa7-471f-8691-9b952787d5c9" xmlns:ns3="cfe53b65-3c36-4587-b144-e9caa3012b85" targetNamespace="http://schemas.microsoft.com/office/2006/metadata/properties" ma:root="true" ma:fieldsID="152d8dc6be0517c768a6ab9550a55961" ns1:_="" ns2:_="" ns3:_="">
    <xsd:import namespace="http://schemas.microsoft.com/sharepoint/v3"/>
    <xsd:import namespace="6dfc6e00-eaa7-471f-8691-9b952787d5c9"/>
    <xsd:import namespace="cfe53b65-3c36-4587-b144-e9caa3012b85"/>
    <xsd:element name="properties">
      <xsd:complexType>
        <xsd:sequence>
          <xsd:element name="documentManagement">
            <xsd:complexType>
              <xsd:all>
                <xsd:element ref="ns2:Document_x0020_Date" minOccurs="0"/>
                <xsd:element ref="ns2:Document_x0020_Type" minOccurs="0"/>
                <xsd:element ref="ns2:Description0" minOccurs="0"/>
                <xsd:element ref="ns2:Keywords0" minOccurs="0"/>
                <xsd:element ref="ns2:Description_x0020_2" minOccurs="0"/>
                <xsd:element ref="ns2:Action" minOccurs="0"/>
                <xsd:element ref="ns1:PublishingStartDate" minOccurs="0"/>
                <xsd:element ref="ns1:PublishingExpirationDate" minOccurs="0"/>
                <xsd:element ref="ns3:TaxKeywordTaxHTField" minOccurs="0"/>
                <xsd:element ref="ns3:TaxCatchAll"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10" nillable="true" ma:displayName="Scheduling Start Date" ma:description="Scheduling Start Date is a site column created by the Publishing feature. It is used to specify the date and time on which this page will first appear to site visitors." ma:internalName="PublishingStartDate">
      <xsd:simpleType>
        <xsd:restriction base="dms:Unknown"/>
      </xsd:simpleType>
    </xsd:element>
    <xsd:element name="PublishingExpirationDate" ma:index="11" nillable="true" ma:displayName="Scheduling End Date" ma:description="Scheduling End Date is a site column created by the Publishing feature. It is used to specify the date and time on which this page will no longer appear to site visitors."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6dfc6e00-eaa7-471f-8691-9b952787d5c9" elementFormDefault="qualified">
    <xsd:import namespace="http://schemas.microsoft.com/office/2006/documentManagement/types"/>
    <xsd:import namespace="http://schemas.microsoft.com/office/infopath/2007/PartnerControls"/>
    <xsd:element name="Document_x0020_Date" ma:index="2" nillable="true" ma:displayName="Document Date" ma:format="DateOnly" ma:internalName="Document_x0020_Date" ma:readOnly="false">
      <xsd:simpleType>
        <xsd:restriction base="dms:DateTime"/>
      </xsd:simpleType>
    </xsd:element>
    <xsd:element name="Document_x0020_Type" ma:index="3" nillable="true" ma:displayName="Document Type" ma:format="Dropdown" ma:internalName="Document_x0020_Type" ma:readOnly="false">
      <xsd:simpleType>
        <xsd:restriction base="dms:Choice">
          <xsd:enumeration value="Agenda"/>
          <xsd:enumeration value="Draft Agenda"/>
          <xsd:enumeration value="Minutes"/>
          <xsd:enumeration value="Information"/>
        </xsd:restriction>
      </xsd:simpleType>
    </xsd:element>
    <xsd:element name="Description0" ma:index="4" nillable="true" ma:displayName="Description" ma:internalName="Description0" ma:readOnly="false">
      <xsd:simpleType>
        <xsd:restriction base="dms:Note">
          <xsd:maxLength value="255"/>
        </xsd:restriction>
      </xsd:simpleType>
    </xsd:element>
    <xsd:element name="Keywords0" ma:index="5" nillable="true" ma:displayName="Keywords" ma:internalName="Keywords0" ma:readOnly="false">
      <xsd:simpleType>
        <xsd:restriction base="dms:Text">
          <xsd:maxLength value="255"/>
        </xsd:restriction>
      </xsd:simpleType>
    </xsd:element>
    <xsd:element name="Description_x0020_2" ma:index="6" nillable="true" ma:displayName="Description 2" ma:internalName="Description_x0020_2" ma:readOnly="false">
      <xsd:simpleType>
        <xsd:restriction base="dms:Note">
          <xsd:maxLength value="255"/>
        </xsd:restriction>
      </xsd:simpleType>
    </xsd:element>
    <xsd:element name="Action" ma:index="9" nillable="true" ma:displayName="Action" ma:default="Keep" ma:format="Dropdown" ma:internalName="Action" ma:readOnly="false">
      <xsd:simpleType>
        <xsd:restriction base="dms:Choice">
          <xsd:enumeration value="Archive"/>
          <xsd:enumeration value="Delete"/>
          <xsd:enumeration value="HTML"/>
          <xsd:enumeration value="Keep"/>
        </xsd:restriction>
      </xsd:simpleType>
    </xsd:element>
  </xsd:schema>
  <xsd:schema xmlns:xsd="http://www.w3.org/2001/XMLSchema" xmlns:xs="http://www.w3.org/2001/XMLSchema" xmlns:dms="http://schemas.microsoft.com/office/2006/documentManagement/types" xmlns:pc="http://schemas.microsoft.com/office/infopath/2007/PartnerControls" targetNamespace="cfe53b65-3c36-4587-b144-e9caa3012b85" elementFormDefault="qualified">
    <xsd:import namespace="http://schemas.microsoft.com/office/2006/documentManagement/types"/>
    <xsd:import namespace="http://schemas.microsoft.com/office/infopath/2007/PartnerControls"/>
    <xsd:element name="TaxKeywordTaxHTField" ma:index="17" nillable="true" ma:taxonomy="true" ma:internalName="TaxKeywordTaxHTField" ma:taxonomyFieldName="TaxKeyword" ma:displayName="Enterprise Keywords" ma:fieldId="{23f27201-bee3-471e-b2e7-b64fd8b7ca38}" ma:taxonomyMulti="true" ma:sspId="8d75cb8a-db72-4bd2-8553-c0aa1f2d3d3b" ma:termSetId="00000000-0000-0000-0000-000000000000" ma:anchorId="00000000-0000-0000-0000-000000000000" ma:open="true" ma:isKeyword="true">
      <xsd:complexType>
        <xsd:sequence>
          <xsd:element ref="pc:Terms" minOccurs="0" maxOccurs="1"/>
        </xsd:sequence>
      </xsd:complexType>
    </xsd:element>
    <xsd:element name="TaxCatchAll" ma:index="18" nillable="true" ma:displayName="Taxonomy Catch All Column" ma:hidden="true" ma:list="{6de13bb9-1a86-497f-b15a-03a43ff14f46}" ma:internalName="TaxCatchAll" ma:showField="CatchAllData" ma:web="cfe53b65-3c36-4587-b144-e9caa3012b85">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3"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Document_x0020_Date xmlns="6dfc6e00-eaa7-471f-8691-9b952787d5c9" xsi:nil="true"/>
    <Action xmlns="6dfc6e00-eaa7-471f-8691-9b952787d5c9">Keep</Action>
    <Keywords0 xmlns="6dfc6e00-eaa7-471f-8691-9b952787d5c9" xsi:nil="true"/>
    <Description_x0020_2 xmlns="6dfc6e00-eaa7-471f-8691-9b952787d5c9" xsi:nil="true"/>
    <Document_x0020_Type xmlns="6dfc6e00-eaa7-471f-8691-9b952787d5c9" xsi:nil="true"/>
    <Description0 xmlns="6dfc6e00-eaa7-471f-8691-9b952787d5c9" xsi:nil="true"/>
    <TaxCatchAll xmlns="cfe53b65-3c36-4587-b144-e9caa3012b85"/>
    <TaxKeywordTaxHTField xmlns="cfe53b65-3c36-4587-b144-e9caa3012b85">
      <Terms xmlns="http://schemas.microsoft.com/office/infopath/2007/PartnerControls"/>
    </TaxKeywordTaxHTField>
  </documentManagement>
</p:properties>
</file>

<file path=customXml/itemProps1.xml><?xml version="1.0" encoding="utf-8"?>
<ds:datastoreItem xmlns:ds="http://schemas.openxmlformats.org/officeDocument/2006/customXml" ds:itemID="{EAEEB1E5-1E27-4599-9460-0EA10E692944}"/>
</file>

<file path=customXml/itemProps2.xml><?xml version="1.0" encoding="utf-8"?>
<ds:datastoreItem xmlns:ds="http://schemas.openxmlformats.org/officeDocument/2006/customXml" ds:itemID="{975844AC-7673-48B1-8FCE-65D1A8B9C511}"/>
</file>

<file path=customXml/itemProps3.xml><?xml version="1.0" encoding="utf-8"?>
<ds:datastoreItem xmlns:ds="http://schemas.openxmlformats.org/officeDocument/2006/customXml" ds:itemID="{A7BF5236-A1A4-4B4A-926A-607185DC20FD}"/>
</file>

<file path=customXml/itemProps4.xml><?xml version="1.0" encoding="utf-8"?>
<ds:datastoreItem xmlns:ds="http://schemas.openxmlformats.org/officeDocument/2006/customXml" ds:itemID="{E6EF8221-D033-40C0-912E-AE45E77DAD0A}"/>
</file>

<file path=docProps/app.xml><?xml version="1.0" encoding="utf-8"?>
<Properties xmlns="http://schemas.openxmlformats.org/officeDocument/2006/extended-properties" xmlns:vt="http://schemas.openxmlformats.org/officeDocument/2006/docPropsVTypes">
  <TotalTime>2111</TotalTime>
  <Words>3127</Words>
  <Application>Microsoft Office PowerPoint</Application>
  <PresentationFormat>Widescreen</PresentationFormat>
  <Paragraphs>286</Paragraphs>
  <Slides>30</Slides>
  <Notes>30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30</vt:i4>
      </vt:variant>
    </vt:vector>
  </HeadingPairs>
  <TitlesOfParts>
    <vt:vector size="36" baseType="lpstr">
      <vt:lpstr>Arial</vt:lpstr>
      <vt:lpstr>Arial Narrow</vt:lpstr>
      <vt:lpstr>Calibri</vt:lpstr>
      <vt:lpstr>Calibri Light</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ICC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Patrick J McCullen</dc:creator>
  <cp:lastModifiedBy>UIS</cp:lastModifiedBy>
  <cp:revision>89</cp:revision>
  <dcterms:created xsi:type="dcterms:W3CDTF">2018-09-18T18:27:47Z</dcterms:created>
  <dcterms:modified xsi:type="dcterms:W3CDTF">2019-07-10T11:39:22Z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0x0101008CEA0F26C7743146B81ADA30DB412C57</vt:lpwstr>
  </property>
  <property fmtid="{D5CDD505-2E9C-101B-9397-08002B2CF9AE}" pid="3" name="_dlc_DocIdItemGuid">
    <vt:lpwstr>0d329f38-63a1-44a0-b5ae-e77963a0dea4</vt:lpwstr>
  </property>
</Properties>
</file>